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1" r:id="rId1"/>
  </p:sldMasterIdLst>
  <p:notesMasterIdLst>
    <p:notesMasterId r:id="rId39"/>
  </p:notesMasterIdLst>
  <p:handoutMasterIdLst>
    <p:handoutMasterId r:id="rId40"/>
  </p:handoutMasterIdLst>
  <p:sldIdLst>
    <p:sldId id="256" r:id="rId2"/>
    <p:sldId id="257" r:id="rId3"/>
    <p:sldId id="258" r:id="rId4"/>
    <p:sldId id="298" r:id="rId5"/>
    <p:sldId id="259" r:id="rId6"/>
    <p:sldId id="264" r:id="rId7"/>
    <p:sldId id="267" r:id="rId8"/>
    <p:sldId id="274" r:id="rId9"/>
    <p:sldId id="299" r:id="rId10"/>
    <p:sldId id="300" r:id="rId11"/>
    <p:sldId id="266" r:id="rId12"/>
    <p:sldId id="301" r:id="rId13"/>
    <p:sldId id="260" r:id="rId14"/>
    <p:sldId id="302" r:id="rId15"/>
    <p:sldId id="296" r:id="rId16"/>
    <p:sldId id="262" r:id="rId17"/>
    <p:sldId id="263" r:id="rId18"/>
    <p:sldId id="268" r:id="rId19"/>
    <p:sldId id="303" r:id="rId20"/>
    <p:sldId id="292" r:id="rId21"/>
    <p:sldId id="271" r:id="rId22"/>
    <p:sldId id="295" r:id="rId23"/>
    <p:sldId id="270" r:id="rId24"/>
    <p:sldId id="304" r:id="rId25"/>
    <p:sldId id="272" r:id="rId26"/>
    <p:sldId id="273" r:id="rId27"/>
    <p:sldId id="275" r:id="rId28"/>
    <p:sldId id="276" r:id="rId29"/>
    <p:sldId id="277" r:id="rId30"/>
    <p:sldId id="305" r:id="rId31"/>
    <p:sldId id="278" r:id="rId32"/>
    <p:sldId id="306" r:id="rId33"/>
    <p:sldId id="307" r:id="rId34"/>
    <p:sldId id="308" r:id="rId35"/>
    <p:sldId id="309" r:id="rId36"/>
    <p:sldId id="297" r:id="rId37"/>
    <p:sldId id="282" r:id="rId3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00" autoAdjust="0"/>
    <p:restoredTop sz="90033" autoAdjust="0"/>
  </p:normalViewPr>
  <p:slideViewPr>
    <p:cSldViewPr>
      <p:cViewPr>
        <p:scale>
          <a:sx n="73" d="100"/>
          <a:sy n="73" d="100"/>
        </p:scale>
        <p:origin x="-1560" y="-108"/>
      </p:cViewPr>
      <p:guideLst>
        <p:guide orient="horz" pos="2160"/>
        <p:guide pos="2880"/>
      </p:guideLst>
    </p:cSldViewPr>
  </p:slideViewPr>
  <p:outlineViewPr>
    <p:cViewPr>
      <p:scale>
        <a:sx n="33" d="100"/>
        <a:sy n="33" d="100"/>
      </p:scale>
      <p:origin x="0" y="26484"/>
    </p:cViewPr>
  </p:outlineViewPr>
  <p:notesTextViewPr>
    <p:cViewPr>
      <p:scale>
        <a:sx n="100" d="100"/>
        <a:sy n="100" d="100"/>
      </p:scale>
      <p:origin x="0" y="0"/>
    </p:cViewPr>
  </p:notesTextViewPr>
  <p:sorterViewPr>
    <p:cViewPr>
      <p:scale>
        <a:sx n="90" d="100"/>
        <a:sy n="90" d="100"/>
      </p:scale>
      <p:origin x="0" y="343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3891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5C8D428C-BAFB-4D14-9935-61B902EE85C1}" type="datetimeFigureOut">
              <a:rPr lang="en-US"/>
              <a:pPr>
                <a:defRPr/>
              </a:pPr>
              <a:t>9/14/2014</a:t>
            </a:fld>
            <a:endParaRPr lang="en-US"/>
          </a:p>
        </p:txBody>
      </p:sp>
      <p:sp>
        <p:nvSpPr>
          <p:cNvPr id="3891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3891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5A76AE35-F8D7-4E35-84AA-AD1DC9D6726C}" type="slidenum">
              <a:rPr lang="en-US"/>
              <a:pPr>
                <a:defRPr/>
              </a:pPr>
              <a:t>‹#›</a:t>
            </a:fld>
            <a:endParaRPr lang="en-US"/>
          </a:p>
        </p:txBody>
      </p:sp>
    </p:spTree>
    <p:extLst>
      <p:ext uri="{BB962C8B-B14F-4D97-AF65-F5344CB8AC3E}">
        <p14:creationId xmlns:p14="http://schemas.microsoft.com/office/powerpoint/2010/main" val="1106313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846414C-8E7B-49DC-898D-77A3FF7999EE}" type="datetimeFigureOut">
              <a:rPr lang="en-US"/>
              <a:pPr>
                <a:defRPr/>
              </a:pPr>
              <a:t>9/14/2014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3AF25C4-3590-4784-AA90-DF5AADDFE6D6}" type="slidenum">
              <a:rPr lang="en-US"/>
              <a:pPr>
                <a:defRPr/>
              </a:pPr>
              <a:t>‹#›</a:t>
            </a:fld>
            <a:endParaRPr lang="en-US"/>
          </a:p>
        </p:txBody>
      </p:sp>
    </p:spTree>
    <p:extLst>
      <p:ext uri="{BB962C8B-B14F-4D97-AF65-F5344CB8AC3E}">
        <p14:creationId xmlns:p14="http://schemas.microsoft.com/office/powerpoint/2010/main" val="39693070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3AF25C4-3590-4784-AA90-DF5AADDFE6D6}" type="slidenum">
              <a:rPr lang="en-US" smtClean="0"/>
              <a:pPr>
                <a:defRPr/>
              </a:pPr>
              <a:t>33</a:t>
            </a:fld>
            <a:endParaRPr lang="en-US"/>
          </a:p>
        </p:txBody>
      </p:sp>
    </p:spTree>
    <p:extLst>
      <p:ext uri="{BB962C8B-B14F-4D97-AF65-F5344CB8AC3E}">
        <p14:creationId xmlns:p14="http://schemas.microsoft.com/office/powerpoint/2010/main" val="140957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E8D8AB0-AB76-4252-BA7D-DB2C8466CDA8}" type="datetimeFigureOut">
              <a:rPr lang="en-US" smtClean="0"/>
              <a:pPr/>
              <a:t>9/14/2014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D8AB0-AB76-4252-BA7D-DB2C8466CDA8}" type="datetimeFigureOut">
              <a:rPr lang="en-US" smtClean="0"/>
              <a:pPr/>
              <a:t>9/14/2014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D8AB0-AB76-4252-BA7D-DB2C8466CDA8}" type="datetimeFigureOut">
              <a:rPr lang="en-US" smtClean="0"/>
              <a:pPr/>
              <a:t>9/14/2014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D8AB0-AB76-4252-BA7D-DB2C8466CDA8}" type="datetimeFigureOut">
              <a:rPr lang="en-US" smtClean="0"/>
              <a:pPr/>
              <a:t>9/14/2014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8D8AB0-AB76-4252-BA7D-DB2C8466CDA8}" type="datetimeFigureOut">
              <a:rPr lang="en-US" smtClean="0"/>
              <a:pPr/>
              <a:t>9/14/2014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8D8AB0-AB76-4252-BA7D-DB2C8466CDA8}" type="datetimeFigureOut">
              <a:rPr lang="en-US" smtClean="0"/>
              <a:pPr/>
              <a:t>9/14/2014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8D8AB0-AB76-4252-BA7D-DB2C8466CDA8}" type="datetimeFigureOut">
              <a:rPr lang="en-US" smtClean="0"/>
              <a:pPr/>
              <a:t>9/14/2014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70F5B9-FC1E-43D4-B34F-9ADF10725064}"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8D8AB0-AB76-4252-BA7D-DB2C8466CDA8}" type="datetimeFigureOut">
              <a:rPr lang="en-US" smtClean="0"/>
              <a:pPr/>
              <a:t>9/14/2014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8D8AB0-AB76-4252-BA7D-DB2C8466CDA8}" type="datetimeFigureOut">
              <a:rPr lang="en-US" smtClean="0"/>
              <a:pPr/>
              <a:t>9/14/2014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D8AB0-AB76-4252-BA7D-DB2C8466CDA8}" type="datetimeFigureOut">
              <a:rPr lang="en-US" smtClean="0"/>
              <a:pPr/>
              <a:t>9/14/2014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70F5B9-FC1E-43D4-B34F-9ADF10725064}"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D8AB0-AB76-4252-BA7D-DB2C8466CDA8}" type="datetimeFigureOut">
              <a:rPr lang="en-US" smtClean="0"/>
              <a:pPr/>
              <a:t>9/14/2014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240" y="32845"/>
            <a:ext cx="83058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2860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0E8D8AB0-AB76-4252-BA7D-DB2C8466CDA8}" type="datetimeFigureOut">
              <a:rPr lang="en-US" smtClean="0"/>
              <a:pPr/>
              <a:t>9/14/2014</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DD70F5B9-FC1E-43D4-B34F-9ADF10725064}" type="slidenum">
              <a:rPr lang="en-US" smtClean="0"/>
              <a:pPr/>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0.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ctrTitle" idx="4294967295"/>
          </p:nvPr>
        </p:nvSpPr>
        <p:spPr>
          <a:xfrm>
            <a:off x="1371600" y="1828800"/>
            <a:ext cx="7391400" cy="1470025"/>
          </a:xfrm>
        </p:spPr>
        <p:txBody>
          <a:bodyPr>
            <a:normAutofit/>
          </a:bodyPr>
          <a:lstStyle/>
          <a:p>
            <a:pPr eaLnBrk="1" hangingPunct="1">
              <a:defRPr/>
            </a:pPr>
            <a:r>
              <a:rPr lang="en-US" dirty="0" smtClean="0">
                <a:solidFill>
                  <a:schemeClr val="tx1"/>
                </a:solidFill>
                <a:effectLst>
                  <a:outerShdw blurRad="38100" dist="38100" dir="2700000" algn="tl">
                    <a:srgbClr val="000000">
                      <a:alpha val="43137"/>
                    </a:srgbClr>
                  </a:outerShdw>
                </a:effectLst>
              </a:rPr>
              <a:t>Tsunamis</a:t>
            </a:r>
          </a:p>
        </p:txBody>
      </p:sp>
      <p:sp>
        <p:nvSpPr>
          <p:cNvPr id="2" name="Rectangle 1"/>
          <p:cNvSpPr/>
          <p:nvPr/>
        </p:nvSpPr>
        <p:spPr>
          <a:xfrm>
            <a:off x="3429000" y="3520701"/>
            <a:ext cx="4953000" cy="707886"/>
          </a:xfrm>
          <a:prstGeom prst="rect">
            <a:avLst/>
          </a:prstGeom>
        </p:spPr>
        <p:txBody>
          <a:bodyPr wrap="square">
            <a:spAutoFit/>
          </a:bodyPr>
          <a:lstStyle/>
          <a:p>
            <a:pPr algn="ctr"/>
            <a:r>
              <a:rPr lang="en-US" sz="4000" dirty="0" smtClean="0">
                <a:solidFill>
                  <a:srgbClr val="C00000"/>
                </a:solidFill>
                <a:effectLst>
                  <a:outerShdw blurRad="38100" dist="38100" dir="2700000" algn="tl">
                    <a:srgbClr val="000000">
                      <a:alpha val="43137"/>
                    </a:srgbClr>
                  </a:outerShdw>
                </a:effectLst>
                <a:latin typeface="Impact"/>
                <a:ea typeface="+mj-ea"/>
                <a:cs typeface="+mj-cs"/>
              </a:rPr>
              <a:t>Chapter 4</a:t>
            </a:r>
            <a:endParaRPr lang="en-US" sz="4000"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839200" cy="707886"/>
          </a:xfrm>
          <a:prstGeom prst="rect">
            <a:avLst/>
          </a:prstGeom>
        </p:spPr>
        <p:txBody>
          <a:bodyPr wrap="square">
            <a:spAutoFit/>
          </a:bodyPr>
          <a:lstStyle/>
          <a:p>
            <a:pPr lvl="0" algn="ctr" fontAlgn="auto">
              <a:spcAft>
                <a:spcPts val="0"/>
              </a:spcAft>
              <a:defRPr/>
            </a:pPr>
            <a:r>
              <a:rPr lang="en-US" sz="4000" dirty="0" smtClean="0">
                <a:solidFill>
                  <a:schemeClr val="tx1">
                    <a:lumMod val="85000"/>
                    <a:lumOff val="15000"/>
                  </a:schemeClr>
                </a:solidFill>
                <a:latin typeface="+mj-lt"/>
              </a:rPr>
              <a:t>How Do Earthquakes cause a Tsunami?</a:t>
            </a:r>
            <a:endParaRPr lang="en-US" sz="4000" dirty="0">
              <a:solidFill>
                <a:schemeClr val="tx1">
                  <a:lumMod val="85000"/>
                  <a:lumOff val="15000"/>
                </a:schemeClr>
              </a:solidFill>
              <a:latin typeface="+mj-lt"/>
            </a:endParaRPr>
          </a:p>
        </p:txBody>
      </p:sp>
      <p:sp>
        <p:nvSpPr>
          <p:cNvPr id="4" name="Text Placeholder 1"/>
          <p:cNvSpPr txBox="1">
            <a:spLocks/>
          </p:cNvSpPr>
          <p:nvPr/>
        </p:nvSpPr>
        <p:spPr>
          <a:xfrm>
            <a:off x="381000" y="1219200"/>
            <a:ext cx="8382000" cy="4876800"/>
          </a:xfrm>
          <a:prstGeom prst="rect">
            <a:avLst/>
          </a:prstGeom>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lvl="1" fontAlgn="auto">
              <a:spcAft>
                <a:spcPts val="0"/>
              </a:spcAft>
              <a:defRPr/>
            </a:pPr>
            <a:r>
              <a:rPr lang="en-US" sz="2400" b="1" u="sng" dirty="0" smtClean="0"/>
              <a:t>Four Stage process the leads to land fall of tsunami waves on he shore</a:t>
            </a:r>
          </a:p>
          <a:p>
            <a:pPr marL="1097280" lvl="2" indent="-457200" fontAlgn="auto">
              <a:spcAft>
                <a:spcPts val="0"/>
              </a:spcAft>
              <a:buFont typeface="+mj-lt"/>
              <a:buAutoNum type="arabicPeriod"/>
              <a:defRPr/>
            </a:pPr>
            <a:r>
              <a:rPr lang="en-US" sz="2200" dirty="0" smtClean="0"/>
              <a:t>If an </a:t>
            </a:r>
            <a:r>
              <a:rPr lang="en-US" sz="2200" b="1" u="sng" dirty="0" smtClean="0"/>
              <a:t>earthquake rupture uplifts the seafloor, the water surface above the uplift initially forms an elongated dome parallel to the geologic fault</a:t>
            </a:r>
          </a:p>
          <a:p>
            <a:pPr marL="1097280" lvl="2" indent="-457200" fontAlgn="auto">
              <a:spcAft>
                <a:spcPts val="0"/>
              </a:spcAft>
              <a:buFont typeface="+mj-lt"/>
              <a:buAutoNum type="arabicPeriod"/>
              <a:defRPr/>
            </a:pPr>
            <a:r>
              <a:rPr lang="en-US" sz="2200" dirty="0" smtClean="0"/>
              <a:t>In the </a:t>
            </a:r>
            <a:r>
              <a:rPr lang="en-US" sz="2200" b="1" u="sng" dirty="0" smtClean="0"/>
              <a:t>deep ocean, the tsunami waves move rapidly and are spaced long distances apart </a:t>
            </a:r>
          </a:p>
          <a:p>
            <a:pPr marL="1097280" lvl="2" indent="-457200" fontAlgn="auto">
              <a:spcAft>
                <a:spcPts val="0"/>
              </a:spcAft>
              <a:buFont typeface="+mj-lt"/>
              <a:buAutoNum type="arabicPeriod"/>
              <a:defRPr/>
            </a:pPr>
            <a:r>
              <a:rPr lang="en-US" sz="2200" dirty="0" smtClean="0"/>
              <a:t>As the </a:t>
            </a:r>
            <a:r>
              <a:rPr lang="en-US" sz="2200" b="1" u="sng" dirty="0" smtClean="0"/>
              <a:t>Tsunami wave nears land, the water depth decreases, so the velocity of the tsunami also decreases.</a:t>
            </a:r>
            <a:r>
              <a:rPr lang="en-US" sz="2200" dirty="0" smtClean="0"/>
              <a:t>  As the </a:t>
            </a:r>
            <a:r>
              <a:rPr lang="en-US" sz="2200" b="1" u="sng" dirty="0" smtClean="0"/>
              <a:t>water slows down and piles up, the </a:t>
            </a:r>
            <a:r>
              <a:rPr lang="en-US" sz="2200" b="1" u="sng" dirty="0"/>
              <a:t>h</a:t>
            </a:r>
            <a:r>
              <a:rPr lang="en-US" sz="2200" b="1" u="sng" dirty="0" smtClean="0"/>
              <a:t>eight of the waves increases</a:t>
            </a:r>
          </a:p>
          <a:p>
            <a:pPr marL="1051560" lvl="2" indent="-457200" fontAlgn="auto">
              <a:spcAft>
                <a:spcPts val="0"/>
              </a:spcAft>
              <a:buClr>
                <a:srgbClr val="AD0101"/>
              </a:buClr>
              <a:buFont typeface="+mj-lt"/>
              <a:buAutoNum type="arabicPeriod"/>
              <a:defRPr/>
            </a:pPr>
            <a:r>
              <a:rPr lang="en-US" sz="2200" dirty="0">
                <a:solidFill>
                  <a:srgbClr val="303030"/>
                </a:solidFill>
              </a:rPr>
              <a:t>When the </a:t>
            </a:r>
            <a:r>
              <a:rPr lang="en-US" sz="2200" b="1" u="sng" dirty="0">
                <a:solidFill>
                  <a:srgbClr val="303030"/>
                </a:solidFill>
              </a:rPr>
              <a:t>first wave reaches the shore and moves inland, it may be several meters to several tens of meters </a:t>
            </a:r>
            <a:r>
              <a:rPr lang="en-US" sz="2200" b="1" u="sng" dirty="0" smtClean="0">
                <a:solidFill>
                  <a:srgbClr val="303030"/>
                </a:solidFill>
              </a:rPr>
              <a:t>high</a:t>
            </a:r>
            <a:endParaRPr lang="en-US" sz="2200" b="1" u="sng" dirty="0">
              <a:solidFill>
                <a:srgbClr val="303030"/>
              </a:solidFill>
            </a:endParaRPr>
          </a:p>
        </p:txBody>
      </p:sp>
    </p:spTree>
    <p:extLst>
      <p:ext uri="{BB962C8B-B14F-4D97-AF65-F5344CB8AC3E}">
        <p14:creationId xmlns:p14="http://schemas.microsoft.com/office/powerpoint/2010/main" val="56787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457200" y="1066800"/>
            <a:ext cx="8153400" cy="5029200"/>
          </a:xfrm>
        </p:spPr>
        <p:txBody>
          <a:bodyPr>
            <a:normAutofit/>
          </a:bodyPr>
          <a:lstStyle/>
          <a:p>
            <a:pPr>
              <a:defRPr/>
            </a:pPr>
            <a:r>
              <a:rPr lang="en-US" dirty="0" smtClean="0"/>
              <a:t>Or the </a:t>
            </a:r>
            <a:r>
              <a:rPr lang="en-US" b="1" u="sng" dirty="0" smtClean="0"/>
              <a:t>trough of the wave may arrive </a:t>
            </a:r>
            <a:r>
              <a:rPr lang="en-US" b="1" u="sng" dirty="0" smtClean="0"/>
              <a:t>first</a:t>
            </a:r>
            <a:r>
              <a:rPr lang="en-US" dirty="0" smtClean="0"/>
              <a:t> </a:t>
            </a:r>
            <a:endParaRPr lang="en-US" dirty="0" smtClean="0"/>
          </a:p>
          <a:p>
            <a:pPr lvl="1">
              <a:buFont typeface="Wingdings" panose="05000000000000000000" pitchFamily="2" charset="2"/>
              <a:buChar char="Ø"/>
              <a:defRPr/>
            </a:pPr>
            <a:r>
              <a:rPr lang="en-US" sz="2400" dirty="0" smtClean="0"/>
              <a:t>This will </a:t>
            </a:r>
            <a:r>
              <a:rPr lang="en-US" sz="2400" b="1" u="sng" dirty="0" smtClean="0"/>
              <a:t>expose the seafloor </a:t>
            </a:r>
            <a:r>
              <a:rPr lang="en-US" sz="2400" dirty="0" smtClean="0"/>
              <a:t>– This behavior </a:t>
            </a:r>
            <a:r>
              <a:rPr lang="en-US" sz="2400" b="1" u="sng" dirty="0" smtClean="0"/>
              <a:t>fools many people who then get caught in the next incoming wave</a:t>
            </a:r>
            <a:endParaRPr lang="en-US" sz="2400" b="1" u="sng" dirty="0"/>
          </a:p>
          <a:p>
            <a:pPr>
              <a:defRPr/>
            </a:pPr>
            <a:r>
              <a:rPr lang="en-US" u="sng" dirty="0" smtClean="0"/>
              <a:t>Tsunami waves are not </a:t>
            </a:r>
            <a:r>
              <a:rPr lang="en-US" b="1" u="sng" dirty="0" smtClean="0"/>
              <a:t>giant breaking waves </a:t>
            </a:r>
            <a:r>
              <a:rPr lang="en-US" u="sng" dirty="0" smtClean="0"/>
              <a:t>like the surf waves</a:t>
            </a:r>
          </a:p>
          <a:p>
            <a:pPr>
              <a:defRPr/>
            </a:pPr>
            <a:r>
              <a:rPr lang="en-US" dirty="0" smtClean="0"/>
              <a:t>These waves can be a </a:t>
            </a:r>
            <a:r>
              <a:rPr lang="en-US" b="1" u="sng" dirty="0" smtClean="0"/>
              <a:t>rapidly advancing surge of water up to 40 meters high</a:t>
            </a:r>
          </a:p>
          <a:p>
            <a:pPr>
              <a:defRPr/>
            </a:pPr>
            <a:r>
              <a:rPr lang="en-US" b="1" u="sng" dirty="0" smtClean="0"/>
              <a:t>Only occasionally do tsunamis break, but when they do, it is a vertical wall of turbulent water</a:t>
            </a:r>
          </a:p>
          <a:p>
            <a:pPr>
              <a:defRPr/>
            </a:pPr>
            <a:r>
              <a:rPr lang="en-US" dirty="0" smtClean="0"/>
              <a:t>The </a:t>
            </a:r>
            <a:r>
              <a:rPr lang="en-US" b="1" dirty="0" smtClean="0"/>
              <a:t>runup </a:t>
            </a:r>
            <a:r>
              <a:rPr lang="en-US" dirty="0" smtClean="0"/>
              <a:t>of the </a:t>
            </a:r>
            <a:r>
              <a:rPr lang="en-US" b="1" u="sng" dirty="0" smtClean="0"/>
              <a:t>wave refers to the furthest horizontal and vertical distance that the largest wave of the tsunami moves inland</a:t>
            </a:r>
          </a:p>
        </p:txBody>
      </p:sp>
      <p:sp>
        <p:nvSpPr>
          <p:cNvPr id="3" name="Title 2"/>
          <p:cNvSpPr>
            <a:spLocks noGrp="1"/>
          </p:cNvSpPr>
          <p:nvPr>
            <p:ph type="title" idx="4294967295"/>
          </p:nvPr>
        </p:nvSpPr>
        <p:spPr>
          <a:xfrm>
            <a:off x="990600" y="228600"/>
            <a:ext cx="6934200" cy="990600"/>
          </a:xfrm>
        </p:spPr>
        <p:txBody>
          <a:bodyPr/>
          <a:lstStyle/>
          <a:p>
            <a:pPr>
              <a:defRPr/>
            </a:pPr>
            <a:r>
              <a:rPr lang="en-US" dirty="0" smtClean="0"/>
              <a:t>Tsunami Waves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762000" y="1143000"/>
            <a:ext cx="7848600" cy="5029200"/>
          </a:xfrm>
        </p:spPr>
        <p:txBody>
          <a:bodyPr>
            <a:normAutofit/>
          </a:bodyPr>
          <a:lstStyle/>
          <a:p>
            <a:pPr>
              <a:defRPr/>
            </a:pPr>
            <a:r>
              <a:rPr lang="en-US" dirty="0" smtClean="0"/>
              <a:t>A Tsunami can also generate </a:t>
            </a:r>
            <a:r>
              <a:rPr lang="en-US" b="1" i="1" u="sng" dirty="0" smtClean="0"/>
              <a:t>other types of waves called edge waves</a:t>
            </a:r>
          </a:p>
          <a:p>
            <a:pPr lvl="1">
              <a:buFont typeface="Wingdings" panose="05000000000000000000" pitchFamily="2" charset="2"/>
              <a:buChar char="Ø"/>
              <a:defRPr/>
            </a:pPr>
            <a:r>
              <a:rPr lang="en-US" sz="2400" dirty="0" smtClean="0"/>
              <a:t>These </a:t>
            </a:r>
            <a:r>
              <a:rPr lang="en-US" sz="2400" b="1" u="sng" dirty="0" smtClean="0"/>
              <a:t>waves travel back and forth parallel to the shore</a:t>
            </a:r>
          </a:p>
          <a:p>
            <a:pPr lvl="1">
              <a:buFont typeface="Wingdings" panose="05000000000000000000" pitchFamily="2" charset="2"/>
              <a:buChar char="Ø"/>
              <a:defRPr/>
            </a:pPr>
            <a:r>
              <a:rPr lang="en-US" sz="2400" dirty="0" smtClean="0"/>
              <a:t>The </a:t>
            </a:r>
            <a:r>
              <a:rPr lang="en-US" sz="2400" b="1" u="sng" dirty="0" smtClean="0"/>
              <a:t>interaction between edge waves and additional incoming tsunami waves can be complex</a:t>
            </a:r>
          </a:p>
          <a:p>
            <a:pPr>
              <a:defRPr/>
            </a:pPr>
            <a:r>
              <a:rPr lang="en-US" dirty="0" smtClean="0"/>
              <a:t>As a </a:t>
            </a:r>
            <a:r>
              <a:rPr lang="en-US" b="1" u="sng" dirty="0" smtClean="0"/>
              <a:t>result of this interaction, wave amplification may occur, causing the second or third wave to be even larger than the first</a:t>
            </a:r>
          </a:p>
          <a:p>
            <a:pPr>
              <a:defRPr/>
            </a:pPr>
            <a:r>
              <a:rPr lang="en-US" dirty="0" smtClean="0"/>
              <a:t>Most </a:t>
            </a:r>
            <a:r>
              <a:rPr lang="en-US" b="1" u="sng" dirty="0" smtClean="0"/>
              <a:t>commonly a series of waves will strike a particular coast over a period of several hours</a:t>
            </a:r>
            <a:endParaRPr lang="en-US" dirty="0" smtClean="0"/>
          </a:p>
        </p:txBody>
      </p:sp>
      <p:sp>
        <p:nvSpPr>
          <p:cNvPr id="3" name="Title 2"/>
          <p:cNvSpPr>
            <a:spLocks noGrp="1"/>
          </p:cNvSpPr>
          <p:nvPr>
            <p:ph type="title" idx="4294967295"/>
          </p:nvPr>
        </p:nvSpPr>
        <p:spPr>
          <a:xfrm>
            <a:off x="990600" y="228600"/>
            <a:ext cx="6934200" cy="990600"/>
          </a:xfrm>
        </p:spPr>
        <p:txBody>
          <a:bodyPr/>
          <a:lstStyle/>
          <a:p>
            <a:pPr>
              <a:defRPr/>
            </a:pPr>
            <a:r>
              <a:rPr lang="en-US" dirty="0" smtClean="0"/>
              <a:t>Tsunami Waves</a:t>
            </a:r>
            <a:endParaRPr lang="en-US" dirty="0"/>
          </a:p>
        </p:txBody>
      </p:sp>
      <p:graphicFrame>
        <p:nvGraphicFramePr>
          <p:cNvPr id="23553" name="Object 1"/>
          <p:cNvGraphicFramePr>
            <a:graphicFrameLocks noChangeAspect="1"/>
          </p:cNvGraphicFramePr>
          <p:nvPr>
            <p:extLst>
              <p:ext uri="{D42A27DB-BD31-4B8C-83A1-F6EECF244321}">
                <p14:modId xmlns:p14="http://schemas.microsoft.com/office/powerpoint/2010/main" val="2307417981"/>
              </p:ext>
            </p:extLst>
          </p:nvPr>
        </p:nvGraphicFramePr>
        <p:xfrm>
          <a:off x="0" y="6159500"/>
          <a:ext cx="1549400" cy="685800"/>
        </p:xfrm>
        <a:graphic>
          <a:graphicData uri="http://schemas.openxmlformats.org/presentationml/2006/ole">
            <mc:AlternateContent xmlns:mc="http://schemas.openxmlformats.org/markup-compatibility/2006">
              <mc:Choice xmlns:v="urn:schemas-microsoft-com:vml" Requires="v">
                <p:oleObj spid="_x0000_s52243" name="Packager Shell Object" showAsIcon="1" r:id="rId3" imgW="1558440" imgH="682560" progId="Package">
                  <p:embed/>
                </p:oleObj>
              </mc:Choice>
              <mc:Fallback>
                <p:oleObj name="Packager Shell Object" showAsIcon="1" r:id="rId3" imgW="1558440" imgH="682560" progId="Package">
                  <p:embed/>
                  <p:pic>
                    <p:nvPicPr>
                      <p:cNvPr id="0" name=""/>
                      <p:cNvPicPr>
                        <a:picLocks noChangeAspect="1" noChangeArrowheads="1"/>
                      </p:cNvPicPr>
                      <p:nvPr/>
                    </p:nvPicPr>
                    <p:blipFill>
                      <a:blip r:embed="rId4"/>
                      <a:srcRect/>
                      <a:stretch>
                        <a:fillRect/>
                      </a:stretch>
                    </p:blipFill>
                    <p:spPr bwMode="auto">
                      <a:xfrm>
                        <a:off x="0" y="6159500"/>
                        <a:ext cx="1549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364251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07720" y="228600"/>
            <a:ext cx="7391400" cy="1017588"/>
          </a:xfrm>
        </p:spPr>
        <p:txBody>
          <a:bodyPr/>
          <a:lstStyle/>
          <a:p>
            <a:pPr>
              <a:defRPr/>
            </a:pPr>
            <a:r>
              <a:rPr lang="en-US" dirty="0" smtClean="0"/>
              <a:t>Tsunami Waves</a:t>
            </a:r>
            <a:endParaRPr lang="en-US" dirty="0"/>
          </a:p>
        </p:txBody>
      </p:sp>
      <p:pic>
        <p:nvPicPr>
          <p:cNvPr id="53250" name="Picture 2" descr="C:\Users\Cindy\Desktop\pictures\tsunami wav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384663"/>
            <a:ext cx="6045221" cy="46942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04800" y="1143000"/>
            <a:ext cx="8610600" cy="5029200"/>
          </a:xfrm>
        </p:spPr>
        <p:txBody>
          <a:bodyPr>
            <a:normAutofit lnSpcReduction="10000"/>
          </a:bodyPr>
          <a:lstStyle/>
          <a:p>
            <a:pPr>
              <a:defRPr/>
            </a:pPr>
            <a:r>
              <a:rPr lang="en-US" u="sng" dirty="0" smtClean="0"/>
              <a:t>As earthquakes rupture and uplifts the seafloor floor, two types of waves are produced:</a:t>
            </a:r>
          </a:p>
          <a:p>
            <a:pPr lvl="1">
              <a:buFont typeface="Wingdings" panose="05000000000000000000" pitchFamily="2" charset="2"/>
              <a:buChar char="Ø"/>
              <a:defRPr/>
            </a:pPr>
            <a:r>
              <a:rPr lang="en-US" sz="2400" dirty="0"/>
              <a:t>T</a:t>
            </a:r>
            <a:r>
              <a:rPr lang="en-US" sz="2400" dirty="0" smtClean="0"/>
              <a:t>he </a:t>
            </a:r>
            <a:r>
              <a:rPr lang="en-US" sz="2400" b="1" u="sng" dirty="0" smtClean="0"/>
              <a:t>Distant Wave </a:t>
            </a:r>
            <a:r>
              <a:rPr lang="en-US" sz="2400" dirty="0" smtClean="0"/>
              <a:t>– the wave which </a:t>
            </a:r>
            <a:r>
              <a:rPr lang="en-US" sz="2400" u="sng" dirty="0" smtClean="0"/>
              <a:t>moves out</a:t>
            </a:r>
            <a:r>
              <a:rPr lang="en-US" sz="2400" dirty="0" smtClean="0"/>
              <a:t> into the ocean</a:t>
            </a:r>
          </a:p>
          <a:p>
            <a:pPr lvl="1">
              <a:buFont typeface="Wingdings" panose="05000000000000000000" pitchFamily="2" charset="2"/>
              <a:buChar char="Ø"/>
              <a:defRPr/>
            </a:pPr>
            <a:r>
              <a:rPr lang="en-US" sz="2400" dirty="0" smtClean="0"/>
              <a:t>The </a:t>
            </a:r>
            <a:r>
              <a:rPr lang="en-US" sz="2400" b="1" u="sng" dirty="0" smtClean="0"/>
              <a:t>Local Wave </a:t>
            </a:r>
            <a:r>
              <a:rPr lang="en-US" sz="2400" dirty="0" smtClean="0"/>
              <a:t>– the wave which </a:t>
            </a:r>
            <a:r>
              <a:rPr lang="en-US" sz="2400" u="sng" dirty="0" smtClean="0"/>
              <a:t>moves towards</a:t>
            </a:r>
            <a:r>
              <a:rPr lang="en-US" sz="2400" dirty="0" smtClean="0"/>
              <a:t> the shore</a:t>
            </a:r>
          </a:p>
          <a:p>
            <a:pPr>
              <a:defRPr/>
            </a:pPr>
            <a:r>
              <a:rPr lang="en-US" dirty="0" smtClean="0"/>
              <a:t>A </a:t>
            </a:r>
            <a:r>
              <a:rPr lang="en-US" b="1" u="sng" dirty="0" smtClean="0"/>
              <a:t>Distant Wave </a:t>
            </a:r>
            <a:r>
              <a:rPr lang="en-US" u="sng" dirty="0" smtClean="0"/>
              <a:t>travels thousands of miles across the ocean to strike remote shorelines</a:t>
            </a:r>
          </a:p>
          <a:p>
            <a:pPr lvl="1">
              <a:buFont typeface="Wingdings" panose="05000000000000000000" pitchFamily="2" charset="2"/>
              <a:buChar char="Ø"/>
              <a:defRPr/>
            </a:pPr>
            <a:r>
              <a:rPr lang="en-US" sz="2400" u="sng" dirty="0" smtClean="0"/>
              <a:t>Allowing people on the distance shores time to move inland</a:t>
            </a:r>
          </a:p>
          <a:p>
            <a:pPr lvl="1">
              <a:buFont typeface="Wingdings" panose="05000000000000000000" pitchFamily="2" charset="2"/>
              <a:buChar char="Ø"/>
              <a:defRPr/>
            </a:pPr>
            <a:r>
              <a:rPr lang="en-US" sz="2400" dirty="0" smtClean="0"/>
              <a:t>Although there are those who </a:t>
            </a:r>
            <a:r>
              <a:rPr lang="en-US" sz="2400" b="1" u="sng" dirty="0" smtClean="0"/>
              <a:t>do not heed the warning</a:t>
            </a:r>
          </a:p>
          <a:p>
            <a:pPr>
              <a:defRPr/>
            </a:pPr>
            <a:r>
              <a:rPr lang="en-US" dirty="0" smtClean="0"/>
              <a:t>A </a:t>
            </a:r>
            <a:r>
              <a:rPr lang="en-US" b="1" u="sng" dirty="0" smtClean="0"/>
              <a:t>Local Wave </a:t>
            </a:r>
            <a:r>
              <a:rPr lang="en-US" u="sng" dirty="0" smtClean="0"/>
              <a:t>travel inland quickly</a:t>
            </a:r>
            <a:r>
              <a:rPr lang="en-US" dirty="0" smtClean="0"/>
              <a:t> </a:t>
            </a:r>
          </a:p>
          <a:p>
            <a:pPr lvl="1">
              <a:buFont typeface="Wingdings" panose="05000000000000000000" pitchFamily="2" charset="2"/>
              <a:buChar char="Ø"/>
              <a:defRPr/>
            </a:pPr>
            <a:r>
              <a:rPr lang="en-US" sz="2400" u="sng" dirty="0"/>
              <a:t>G</a:t>
            </a:r>
            <a:r>
              <a:rPr lang="en-US" sz="2400" u="sng" dirty="0" smtClean="0"/>
              <a:t>iving coastal residents and visitors </a:t>
            </a:r>
            <a:r>
              <a:rPr lang="en-US" sz="2400" b="1" u="sng" dirty="0" smtClean="0"/>
              <a:t>little time to move to high land</a:t>
            </a:r>
          </a:p>
          <a:p>
            <a:pPr lvl="1">
              <a:buFont typeface="Wingdings" panose="05000000000000000000" pitchFamily="2" charset="2"/>
              <a:buChar char="Ø"/>
              <a:defRPr/>
            </a:pPr>
            <a:r>
              <a:rPr lang="en-US" sz="2400" b="1" u="sng" dirty="0" smtClean="0"/>
              <a:t>More damage and lost of life happens</a:t>
            </a:r>
          </a:p>
        </p:txBody>
      </p:sp>
      <p:sp>
        <p:nvSpPr>
          <p:cNvPr id="3" name="Title 2"/>
          <p:cNvSpPr>
            <a:spLocks noGrp="1"/>
          </p:cNvSpPr>
          <p:nvPr>
            <p:ph type="title" idx="4294967295"/>
          </p:nvPr>
        </p:nvSpPr>
        <p:spPr>
          <a:xfrm>
            <a:off x="990600" y="228600"/>
            <a:ext cx="6934200" cy="990600"/>
          </a:xfrm>
        </p:spPr>
        <p:txBody>
          <a:bodyPr/>
          <a:lstStyle/>
          <a:p>
            <a:pPr>
              <a:defRPr/>
            </a:pPr>
            <a:r>
              <a:rPr lang="en-US" dirty="0" smtClean="0"/>
              <a:t>Tsunami Waves</a:t>
            </a:r>
            <a:endParaRPr lang="en-US" dirty="0"/>
          </a:p>
        </p:txBody>
      </p:sp>
    </p:spTree>
    <p:extLst>
      <p:ext uri="{BB962C8B-B14F-4D97-AF65-F5344CB8AC3E}">
        <p14:creationId xmlns:p14="http://schemas.microsoft.com/office/powerpoint/2010/main" val="30937137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609600" y="228600"/>
            <a:ext cx="7696200" cy="914400"/>
          </a:xfrm>
          <a:prstGeom prst="rect">
            <a:avLst/>
          </a:prstGeom>
        </p:spPr>
        <p:txBody>
          <a:bodyPr vert="horz" lIns="91440" tIns="45720" rIns="91440" bIns="45720" rtlCol="0" anchor="b" anchorCtr="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Distant</a:t>
            </a:r>
            <a:r>
              <a:rPr kumimoji="0" lang="en-US" sz="4800" b="0" i="0" u="none" strike="noStrike" kern="1200" cap="none" spc="0" normalizeH="0" noProof="0" dirty="0" smtClean="0">
                <a:ln>
                  <a:noFill/>
                </a:ln>
                <a:solidFill>
                  <a:schemeClr val="tx1">
                    <a:lumMod val="85000"/>
                    <a:lumOff val="15000"/>
                  </a:schemeClr>
                </a:solidFill>
                <a:effectLst/>
                <a:uLnTx/>
                <a:uFillTx/>
                <a:latin typeface="+mj-lt"/>
                <a:ea typeface="+mj-ea"/>
                <a:cs typeface="+mj-cs"/>
              </a:rPr>
              <a:t> and Local </a:t>
            </a:r>
            <a:r>
              <a:rPr kumimoji="0" lang="en-US" sz="4800" b="0"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Tsunami Waves</a:t>
            </a:r>
            <a:endParaRPr kumimoji="0" lang="en-US" sz="4800" b="0" i="0" u="none" strike="noStrike" kern="1200" cap="none" spc="0" normalizeH="0" baseline="0" noProof="0" dirty="0">
              <a:ln>
                <a:noFill/>
              </a:ln>
              <a:solidFill>
                <a:schemeClr val="tx1">
                  <a:lumMod val="85000"/>
                  <a:lumOff val="15000"/>
                </a:schemeClr>
              </a:solidFill>
              <a:effectLst/>
              <a:uLnTx/>
              <a:uFillTx/>
              <a:latin typeface="+mj-lt"/>
              <a:ea typeface="+mj-ea"/>
              <a:cs typeface="+mj-cs"/>
            </a:endParaRPr>
          </a:p>
        </p:txBody>
      </p:sp>
      <p:pic>
        <p:nvPicPr>
          <p:cNvPr id="53250" name="Picture 2" descr="C:\Users\Cindy\Desktop\pictures\dista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066800"/>
            <a:ext cx="5302755" cy="502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457200" y="1295400"/>
            <a:ext cx="8305800" cy="4759325"/>
          </a:xfrm>
        </p:spPr>
        <p:txBody>
          <a:bodyPr>
            <a:normAutofit/>
          </a:bodyPr>
          <a:lstStyle/>
          <a:p>
            <a:pPr>
              <a:defRPr/>
            </a:pPr>
            <a:r>
              <a:rPr lang="en-US" sz="2600" b="1" u="sng" dirty="0" smtClean="0"/>
              <a:t>How do landslides cause Tsunamis?</a:t>
            </a:r>
          </a:p>
          <a:p>
            <a:pPr>
              <a:defRPr/>
            </a:pPr>
            <a:endParaRPr lang="en-US" sz="1200" b="1" u="sng" dirty="0" smtClean="0"/>
          </a:p>
          <a:p>
            <a:pPr lvl="1">
              <a:buFont typeface="Wingdings" panose="05000000000000000000" pitchFamily="2" charset="2"/>
              <a:buChar char="Ø"/>
              <a:defRPr/>
            </a:pPr>
            <a:r>
              <a:rPr lang="en-US" sz="2400" b="1" u="sng" dirty="0" smtClean="0"/>
              <a:t>At times </a:t>
            </a:r>
            <a:r>
              <a:rPr lang="en-US" sz="2400" b="1" u="sng" dirty="0" smtClean="0">
                <a:effectLst/>
              </a:rPr>
              <a:t>there are landslides under that ocean</a:t>
            </a:r>
          </a:p>
          <a:p>
            <a:pPr lvl="1">
              <a:buFont typeface="Wingdings" panose="05000000000000000000" pitchFamily="2" charset="2"/>
              <a:buChar char="Ø"/>
              <a:defRPr/>
            </a:pPr>
            <a:endParaRPr lang="en-US" sz="1200" b="1" u="sng" dirty="0" smtClean="0">
              <a:effectLst/>
            </a:endParaRPr>
          </a:p>
          <a:p>
            <a:pPr lvl="2">
              <a:buFont typeface="Wingdings" panose="05000000000000000000" pitchFamily="2" charset="2"/>
              <a:buChar char="v"/>
              <a:defRPr/>
            </a:pPr>
            <a:r>
              <a:rPr lang="en-US" sz="2400" dirty="0" smtClean="0"/>
              <a:t>These landslides are called </a:t>
            </a:r>
            <a:r>
              <a:rPr lang="en-US" sz="2400" b="1" u="sng" dirty="0" smtClean="0"/>
              <a:t>submarine landslides </a:t>
            </a:r>
          </a:p>
          <a:p>
            <a:pPr lvl="2">
              <a:buFont typeface="Wingdings" panose="05000000000000000000" pitchFamily="2" charset="2"/>
              <a:buChar char="v"/>
              <a:defRPr/>
            </a:pPr>
            <a:r>
              <a:rPr lang="en-US" sz="2400" dirty="0" smtClean="0"/>
              <a:t>Or they can be </a:t>
            </a:r>
            <a:r>
              <a:rPr lang="en-US" sz="2400" b="1" u="sng" dirty="0" smtClean="0"/>
              <a:t>large rock avalanches that fall from mountains into the ocean</a:t>
            </a:r>
          </a:p>
          <a:p>
            <a:pPr lvl="2">
              <a:buFont typeface="Wingdings" panose="05000000000000000000" pitchFamily="2" charset="2"/>
              <a:buChar char="v"/>
              <a:defRPr/>
            </a:pPr>
            <a:r>
              <a:rPr lang="en-US" sz="2400" dirty="0" smtClean="0"/>
              <a:t>In </a:t>
            </a:r>
            <a:r>
              <a:rPr lang="en-US" sz="2400" u="sng" dirty="0" smtClean="0"/>
              <a:t>most cases, </a:t>
            </a:r>
            <a:r>
              <a:rPr lang="en-US" sz="2400" b="1" u="sng" dirty="0" smtClean="0"/>
              <a:t>these landslides are caused by earthquakes</a:t>
            </a:r>
          </a:p>
          <a:p>
            <a:pPr lvl="2">
              <a:buFont typeface="Wingdings" panose="05000000000000000000" pitchFamily="2" charset="2"/>
              <a:buChar char="v"/>
              <a:defRPr/>
            </a:pPr>
            <a:r>
              <a:rPr lang="en-US" sz="2400" dirty="0" smtClean="0"/>
              <a:t>The </a:t>
            </a:r>
            <a:r>
              <a:rPr lang="en-US" sz="2400" b="1" u="sng" dirty="0" smtClean="0"/>
              <a:t>earthquake will probably not cause a tsunami</a:t>
            </a:r>
            <a:r>
              <a:rPr lang="en-US" sz="2400" dirty="0" smtClean="0"/>
              <a:t>, but the </a:t>
            </a:r>
            <a:r>
              <a:rPr lang="en-US" sz="2400" b="1" u="sng" dirty="0" smtClean="0"/>
              <a:t>displaced water from the landslide could cause a tsunami</a:t>
            </a:r>
          </a:p>
        </p:txBody>
      </p:sp>
      <p:sp>
        <p:nvSpPr>
          <p:cNvPr id="3" name="Title 2"/>
          <p:cNvSpPr>
            <a:spLocks noGrp="1"/>
          </p:cNvSpPr>
          <p:nvPr>
            <p:ph type="title" idx="4294967295"/>
          </p:nvPr>
        </p:nvSpPr>
        <p:spPr>
          <a:xfrm>
            <a:off x="1066800" y="228600"/>
            <a:ext cx="6934200" cy="990600"/>
          </a:xfrm>
        </p:spPr>
        <p:txBody>
          <a:bodyPr>
            <a:normAutofit/>
          </a:bodyPr>
          <a:lstStyle/>
          <a:p>
            <a:pPr>
              <a:defRPr/>
            </a:pPr>
            <a:r>
              <a:rPr lang="en-US" dirty="0" smtClean="0"/>
              <a:t>Landslides and Tsunamis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09600" y="1371600"/>
            <a:ext cx="7924800" cy="4530725"/>
          </a:xfrm>
        </p:spPr>
        <p:txBody>
          <a:bodyPr>
            <a:normAutofit/>
          </a:bodyPr>
          <a:lstStyle/>
          <a:p>
            <a:pPr>
              <a:defRPr/>
            </a:pPr>
            <a:r>
              <a:rPr lang="en-US" u="sng" dirty="0" smtClean="0"/>
              <a:t>Although all ocean and some lake shorelines are at risk for tsunamis, </a:t>
            </a:r>
            <a:r>
              <a:rPr lang="en-US" b="1" u="sng" dirty="0" smtClean="0"/>
              <a:t>some are at a higher risk than others</a:t>
            </a:r>
          </a:p>
          <a:p>
            <a:pPr>
              <a:defRPr/>
            </a:pPr>
            <a:endParaRPr lang="en-US" dirty="0" smtClean="0"/>
          </a:p>
          <a:p>
            <a:pPr>
              <a:defRPr/>
            </a:pPr>
            <a:r>
              <a:rPr lang="en-US" b="1" u="sng" dirty="0" smtClean="0"/>
              <a:t>The geological location of the coast in relation to the potential tsunami sources such as earthquakes, landslides, and volcanoes causes this risk to rise</a:t>
            </a:r>
          </a:p>
          <a:p>
            <a:pPr>
              <a:defRPr/>
            </a:pPr>
            <a:endParaRPr lang="en-US" dirty="0" smtClean="0"/>
          </a:p>
          <a:p>
            <a:pPr>
              <a:defRPr/>
            </a:pPr>
            <a:r>
              <a:rPr lang="en-US" b="1" u="sng" dirty="0" smtClean="0"/>
              <a:t>Coastlines in close proximity to subduction zones are at the greatest risk for tsunamis</a:t>
            </a:r>
          </a:p>
          <a:p>
            <a:pPr marL="0" indent="0">
              <a:buNone/>
              <a:defRPr/>
            </a:pPr>
            <a:endParaRPr lang="en-US" dirty="0" smtClean="0"/>
          </a:p>
        </p:txBody>
      </p:sp>
      <p:sp>
        <p:nvSpPr>
          <p:cNvPr id="3" name="Title 2"/>
          <p:cNvSpPr>
            <a:spLocks noGrp="1"/>
          </p:cNvSpPr>
          <p:nvPr>
            <p:ph type="title" idx="4294967295"/>
          </p:nvPr>
        </p:nvSpPr>
        <p:spPr>
          <a:xfrm>
            <a:off x="838200" y="304800"/>
            <a:ext cx="7391400" cy="838200"/>
          </a:xfrm>
        </p:spPr>
        <p:txBody>
          <a:bodyPr>
            <a:normAutofit/>
          </a:bodyPr>
          <a:lstStyle/>
          <a:p>
            <a:pPr>
              <a:defRPr/>
            </a:pPr>
            <a:r>
              <a:rPr lang="en-US" sz="3600" dirty="0" smtClean="0"/>
              <a:t>Regions at Risk of Tsunamis</a:t>
            </a:r>
            <a:endParaRPr lang="en-US" sz="3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304800"/>
            <a:ext cx="7391400" cy="685800"/>
          </a:xfrm>
        </p:spPr>
        <p:txBody>
          <a:bodyPr/>
          <a:lstStyle/>
          <a:p>
            <a:pPr>
              <a:defRPr/>
            </a:pPr>
            <a:r>
              <a:rPr lang="en-US" sz="3600" dirty="0" smtClean="0"/>
              <a:t>Ranking the Tsunami Hazard Risk</a:t>
            </a:r>
            <a:endParaRPr lang="en-US" sz="3600" dirty="0"/>
          </a:p>
        </p:txBody>
      </p:sp>
      <p:sp>
        <p:nvSpPr>
          <p:cNvPr id="3" name="Text Placeholder 2"/>
          <p:cNvSpPr>
            <a:spLocks noGrp="1"/>
          </p:cNvSpPr>
          <p:nvPr>
            <p:ph type="body" idx="4294967295"/>
          </p:nvPr>
        </p:nvSpPr>
        <p:spPr>
          <a:xfrm>
            <a:off x="609600" y="1143000"/>
            <a:ext cx="7848600" cy="5105400"/>
          </a:xfrm>
        </p:spPr>
        <p:txBody>
          <a:bodyPr>
            <a:normAutofit/>
          </a:bodyPr>
          <a:lstStyle/>
          <a:p>
            <a:pPr>
              <a:defRPr/>
            </a:pPr>
            <a:r>
              <a:rPr lang="en-US" dirty="0" smtClean="0"/>
              <a:t>There is </a:t>
            </a:r>
            <a:r>
              <a:rPr lang="en-US" u="sng" dirty="0" smtClean="0"/>
              <a:t>some risk for tsunamis on all ocean and some lake shorelines</a:t>
            </a:r>
            <a:r>
              <a:rPr lang="en-US" dirty="0" smtClean="0"/>
              <a:t>, but </a:t>
            </a:r>
            <a:r>
              <a:rPr lang="en-US" b="1" u="sng" dirty="0" smtClean="0"/>
              <a:t>some coasts have a high ranking because of their locations</a:t>
            </a:r>
          </a:p>
          <a:p>
            <a:pPr>
              <a:defRPr/>
            </a:pPr>
            <a:endParaRPr lang="en-US" sz="1400" b="1" u="sng" dirty="0" smtClean="0"/>
          </a:p>
          <a:p>
            <a:pPr>
              <a:defRPr/>
            </a:pPr>
            <a:r>
              <a:rPr lang="en-US" dirty="0" smtClean="0"/>
              <a:t>The </a:t>
            </a:r>
            <a:r>
              <a:rPr lang="en-US" b="1" u="sng" dirty="0" smtClean="0"/>
              <a:t>ranking</a:t>
            </a:r>
            <a:r>
              <a:rPr lang="en-US" dirty="0" smtClean="0"/>
              <a:t> of </a:t>
            </a:r>
            <a:r>
              <a:rPr lang="en-US" b="1" u="sng" dirty="0" smtClean="0"/>
              <a:t>tsunami hazards risks</a:t>
            </a:r>
            <a:r>
              <a:rPr lang="en-US" dirty="0" smtClean="0"/>
              <a:t> are </a:t>
            </a:r>
            <a:r>
              <a:rPr lang="en-US" b="1" u="sng" dirty="0" smtClean="0"/>
              <a:t>based on the return period of a significant tsunami</a:t>
            </a:r>
            <a:r>
              <a:rPr lang="en-US" dirty="0"/>
              <a:t> </a:t>
            </a:r>
            <a:r>
              <a:rPr lang="en-US" dirty="0" smtClean="0"/>
              <a:t>and </a:t>
            </a:r>
            <a:r>
              <a:rPr lang="en-US" b="1" u="sng" dirty="0" smtClean="0"/>
              <a:t>how high is the runup</a:t>
            </a:r>
            <a:r>
              <a:rPr lang="en-US" dirty="0" smtClean="0"/>
              <a:t> (how high is the wave)</a:t>
            </a:r>
          </a:p>
          <a:p>
            <a:pPr>
              <a:defRPr/>
            </a:pPr>
            <a:endParaRPr lang="en-US" sz="1400" dirty="0" smtClean="0"/>
          </a:p>
          <a:p>
            <a:pPr>
              <a:defRPr/>
            </a:pPr>
            <a:r>
              <a:rPr lang="en-US" dirty="0" smtClean="0"/>
              <a:t>A </a:t>
            </a:r>
            <a:r>
              <a:rPr lang="en-US" u="sng" dirty="0" smtClean="0"/>
              <a:t>map of global tsunamis on coastlines</a:t>
            </a:r>
            <a:r>
              <a:rPr lang="en-US" dirty="0" smtClean="0"/>
              <a:t> shows that the </a:t>
            </a:r>
            <a:r>
              <a:rPr lang="en-US" b="1" u="sng" dirty="0" smtClean="0"/>
              <a:t>highest risks are along the subduction zones of the tectonic plates</a:t>
            </a:r>
          </a:p>
          <a:p>
            <a:pPr>
              <a:defRPr/>
            </a:pPr>
            <a:endParaRPr lang="en-US" sz="1400" b="1" u="sng" dirty="0" smtClean="0"/>
          </a:p>
          <a:p>
            <a:pPr>
              <a:defRPr/>
            </a:pPr>
            <a:r>
              <a:rPr lang="en-US" b="1" u="sng" dirty="0" smtClean="0"/>
              <a:t>Very large subduction-zone earthquakes may cause substantial damage thousands of miles from the source</a:t>
            </a:r>
          </a:p>
          <a:p>
            <a:pPr>
              <a:defRPr/>
            </a:pPr>
            <a:endParaRPr lang="en-US" sz="1200" b="1" u="sng"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304800"/>
            <a:ext cx="7391400" cy="685800"/>
          </a:xfrm>
        </p:spPr>
        <p:txBody>
          <a:bodyPr/>
          <a:lstStyle/>
          <a:p>
            <a:pPr>
              <a:defRPr/>
            </a:pPr>
            <a:r>
              <a:rPr lang="en-US" sz="3600" dirty="0" smtClean="0"/>
              <a:t>Ranking the Tsunami Hazard Risk</a:t>
            </a:r>
            <a:endParaRPr lang="en-US" sz="3600" dirty="0"/>
          </a:p>
        </p:txBody>
      </p:sp>
      <p:sp>
        <p:nvSpPr>
          <p:cNvPr id="3" name="Text Placeholder 2"/>
          <p:cNvSpPr>
            <a:spLocks noGrp="1"/>
          </p:cNvSpPr>
          <p:nvPr>
            <p:ph type="body" idx="4294967295"/>
          </p:nvPr>
        </p:nvSpPr>
        <p:spPr>
          <a:xfrm>
            <a:off x="609600" y="990600"/>
            <a:ext cx="7772400" cy="5105400"/>
          </a:xfrm>
        </p:spPr>
        <p:txBody>
          <a:bodyPr>
            <a:normAutofit/>
          </a:bodyPr>
          <a:lstStyle/>
          <a:p>
            <a:pPr>
              <a:defRPr/>
            </a:pPr>
            <a:r>
              <a:rPr lang="en-US" dirty="0"/>
              <a:t>On a map showing the </a:t>
            </a:r>
            <a:r>
              <a:rPr lang="en-US" b="1" u="sng" dirty="0"/>
              <a:t>greatest, significant, and low risk areas, these subduction zones are easily seen</a:t>
            </a:r>
          </a:p>
          <a:p>
            <a:pPr>
              <a:defRPr/>
            </a:pPr>
            <a:endParaRPr lang="en-US" sz="1400" dirty="0" smtClean="0"/>
          </a:p>
          <a:p>
            <a:pPr>
              <a:defRPr/>
            </a:pPr>
            <a:r>
              <a:rPr lang="en-US" dirty="0" smtClean="0"/>
              <a:t>The </a:t>
            </a:r>
            <a:r>
              <a:rPr lang="en-US" u="sng" dirty="0"/>
              <a:t>greatest hazard zone is </a:t>
            </a:r>
            <a:r>
              <a:rPr lang="en-US" b="1" u="sng" dirty="0"/>
              <a:t>around the Pacific Ocean, where there are not only tsunami hazards risks, but earthquake and volcano hazard risks also</a:t>
            </a:r>
          </a:p>
          <a:p>
            <a:pPr>
              <a:defRPr/>
            </a:pPr>
            <a:endParaRPr lang="en-US" sz="1400" b="1" u="sng" dirty="0" smtClean="0"/>
          </a:p>
          <a:p>
            <a:pPr>
              <a:defRPr/>
            </a:pPr>
            <a:r>
              <a:rPr lang="en-US" u="sng" dirty="0" smtClean="0"/>
              <a:t>The </a:t>
            </a:r>
            <a:r>
              <a:rPr lang="en-US" u="sng" dirty="0"/>
              <a:t>area around the </a:t>
            </a:r>
            <a:r>
              <a:rPr lang="en-US" b="1" u="sng" dirty="0"/>
              <a:t>Mediterranean and around the Indian Ocean are </a:t>
            </a:r>
            <a:r>
              <a:rPr lang="en-US" b="1" u="sng" dirty="0" smtClean="0"/>
              <a:t>also areas </a:t>
            </a:r>
            <a:r>
              <a:rPr lang="en-US" b="1" u="sng" dirty="0"/>
              <a:t>of tsunami hazard </a:t>
            </a:r>
            <a:r>
              <a:rPr lang="en-US" b="1" u="sng" dirty="0" smtClean="0"/>
              <a:t>risks</a:t>
            </a:r>
          </a:p>
          <a:p>
            <a:pPr lvl="1">
              <a:buFont typeface="Wingdings" panose="05000000000000000000" pitchFamily="2" charset="2"/>
              <a:buChar char="Ø"/>
              <a:defRPr/>
            </a:pPr>
            <a:endParaRPr lang="en-US" sz="1400" b="1" u="sng" dirty="0" smtClean="0"/>
          </a:p>
          <a:p>
            <a:pPr lvl="1">
              <a:buFont typeface="Wingdings" panose="05000000000000000000" pitchFamily="2" charset="2"/>
              <a:buChar char="Ø"/>
              <a:defRPr/>
            </a:pPr>
            <a:r>
              <a:rPr lang="en-US" sz="2400" u="sng" dirty="0" smtClean="0"/>
              <a:t>An example of this hazardous increase would be the </a:t>
            </a:r>
            <a:r>
              <a:rPr lang="en-US" sz="2400" b="1" u="sng" dirty="0" smtClean="0"/>
              <a:t>2004 Indonesian tsunami </a:t>
            </a:r>
            <a:r>
              <a:rPr lang="en-US" sz="2400" u="sng" dirty="0" smtClean="0"/>
              <a:t>which </a:t>
            </a:r>
            <a:r>
              <a:rPr lang="en-US" sz="2400" b="1" u="sng" dirty="0" smtClean="0"/>
              <a:t>killed over 200,000 people</a:t>
            </a:r>
            <a:endParaRPr lang="en-US" sz="2400" b="1" u="sng" dirty="0"/>
          </a:p>
        </p:txBody>
      </p:sp>
    </p:spTree>
    <p:extLst>
      <p:ext uri="{BB962C8B-B14F-4D97-AF65-F5344CB8AC3E}">
        <p14:creationId xmlns:p14="http://schemas.microsoft.com/office/powerpoint/2010/main" val="1645257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381000"/>
            <a:ext cx="7391400" cy="762000"/>
          </a:xfrm>
        </p:spPr>
        <p:txBody>
          <a:bodyPr>
            <a:normAutofit/>
          </a:bodyPr>
          <a:lstStyle/>
          <a:p>
            <a:pPr>
              <a:defRPr/>
            </a:pPr>
            <a:r>
              <a:rPr lang="en-US" sz="3600" dirty="0" smtClean="0"/>
              <a:t>Learning Objectives</a:t>
            </a:r>
            <a:endParaRPr lang="en-US" sz="3600" dirty="0"/>
          </a:p>
        </p:txBody>
      </p:sp>
      <p:sp>
        <p:nvSpPr>
          <p:cNvPr id="3" name="Text Placeholder 2"/>
          <p:cNvSpPr>
            <a:spLocks noGrp="1"/>
          </p:cNvSpPr>
          <p:nvPr>
            <p:ph type="body" idx="4294967295"/>
          </p:nvPr>
        </p:nvSpPr>
        <p:spPr>
          <a:xfrm>
            <a:off x="457200" y="1219200"/>
            <a:ext cx="8458200" cy="4835525"/>
          </a:xfrm>
        </p:spPr>
        <p:txBody>
          <a:bodyPr>
            <a:normAutofit lnSpcReduction="10000"/>
          </a:bodyPr>
          <a:lstStyle/>
          <a:p>
            <a:pPr>
              <a:defRPr/>
            </a:pPr>
            <a:r>
              <a:rPr lang="en-US" u="sng" dirty="0" smtClean="0"/>
              <a:t>Understand  the process of tsunami formation and development</a:t>
            </a:r>
          </a:p>
          <a:p>
            <a:pPr>
              <a:defRPr/>
            </a:pPr>
            <a:endParaRPr lang="en-US" u="sng" dirty="0" smtClean="0"/>
          </a:p>
          <a:p>
            <a:pPr>
              <a:defRPr/>
            </a:pPr>
            <a:r>
              <a:rPr lang="en-US" u="sng" dirty="0" smtClean="0"/>
              <a:t>Understand the effects of tsunamis and hazards they pose to coastal regions</a:t>
            </a:r>
          </a:p>
          <a:p>
            <a:pPr>
              <a:defRPr/>
            </a:pPr>
            <a:endParaRPr lang="en-US" u="sng" dirty="0" smtClean="0"/>
          </a:p>
          <a:p>
            <a:pPr>
              <a:defRPr/>
            </a:pPr>
            <a:r>
              <a:rPr lang="en-US" u="sng" dirty="0" smtClean="0"/>
              <a:t>Know what geographic regions are at risk for tsunamis</a:t>
            </a:r>
          </a:p>
          <a:p>
            <a:pPr>
              <a:defRPr/>
            </a:pPr>
            <a:endParaRPr lang="en-US" u="sng" dirty="0" smtClean="0"/>
          </a:p>
          <a:p>
            <a:pPr>
              <a:defRPr/>
            </a:pPr>
            <a:r>
              <a:rPr lang="en-US" u="sng" dirty="0" smtClean="0"/>
              <a:t>Recognize the linkages between tsunamis and other natural hazards</a:t>
            </a:r>
          </a:p>
          <a:p>
            <a:pPr>
              <a:defRPr/>
            </a:pPr>
            <a:endParaRPr lang="en-US" u="sng" dirty="0" smtClean="0"/>
          </a:p>
          <a:p>
            <a:pPr>
              <a:defRPr/>
            </a:pPr>
            <a:r>
              <a:rPr lang="en-US" u="sng" dirty="0" smtClean="0"/>
              <a:t>Know what nations, communities, and individuals can do to minimize the tsunami hazard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C:\Users\Cindy\Desktop\pictures\hazar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95400"/>
            <a:ext cx="8377826" cy="47053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33400" y="323671"/>
            <a:ext cx="8229600" cy="707886"/>
          </a:xfrm>
          <a:prstGeom prst="rect">
            <a:avLst/>
          </a:prstGeom>
        </p:spPr>
        <p:txBody>
          <a:bodyPr wrap="square">
            <a:spAutoFit/>
          </a:bodyPr>
          <a:lstStyle/>
          <a:p>
            <a:pPr algn="ctr"/>
            <a:r>
              <a:rPr lang="en-US" sz="4000" dirty="0">
                <a:solidFill>
                  <a:prstClr val="black">
                    <a:lumMod val="85000"/>
                    <a:lumOff val="15000"/>
                  </a:prstClr>
                </a:solidFill>
                <a:latin typeface="Impact"/>
                <a:ea typeface="+mj-ea"/>
                <a:cs typeface="+mj-cs"/>
              </a:rPr>
              <a:t>Ranking the Tsunami Hazard Risk</a:t>
            </a:r>
            <a:endParaRPr lang="en-US" sz="4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219200"/>
            <a:ext cx="8382000" cy="4835525"/>
          </a:xfrm>
        </p:spPr>
        <p:txBody>
          <a:bodyPr>
            <a:normAutofit/>
          </a:bodyPr>
          <a:lstStyle/>
          <a:p>
            <a:pPr>
              <a:defRPr/>
            </a:pPr>
            <a:r>
              <a:rPr lang="en-US" sz="2600" dirty="0" smtClean="0"/>
              <a:t>Effects of tsunamis are </a:t>
            </a:r>
            <a:r>
              <a:rPr lang="en-US" sz="2600" b="1" u="sng" dirty="0" smtClean="0"/>
              <a:t>primary and secondary</a:t>
            </a:r>
          </a:p>
          <a:p>
            <a:pPr lvl="1">
              <a:defRPr/>
            </a:pPr>
            <a:endParaRPr lang="en-US" sz="1200" dirty="0" smtClean="0"/>
          </a:p>
          <a:p>
            <a:pPr lvl="1">
              <a:buFont typeface="Wingdings" panose="05000000000000000000" pitchFamily="2" charset="2"/>
              <a:buChar char="Ø"/>
              <a:defRPr/>
            </a:pPr>
            <a:r>
              <a:rPr lang="en-US" sz="2600" dirty="0" smtClean="0"/>
              <a:t>The </a:t>
            </a:r>
            <a:r>
              <a:rPr lang="en-US" sz="2600" b="1" u="sng" dirty="0" smtClean="0"/>
              <a:t>primary effect of a tsunami is the inundation of water and the resulting flooding and erosion</a:t>
            </a:r>
          </a:p>
          <a:p>
            <a:pPr lvl="1">
              <a:defRPr/>
            </a:pPr>
            <a:endParaRPr lang="en-US" sz="1200" dirty="0" smtClean="0"/>
          </a:p>
          <a:p>
            <a:pPr lvl="2">
              <a:buFont typeface="Wingdings" panose="05000000000000000000" pitchFamily="2" charset="2"/>
              <a:buChar char="v"/>
              <a:defRPr/>
            </a:pPr>
            <a:r>
              <a:rPr lang="en-US" sz="2600" dirty="0" smtClean="0"/>
              <a:t>The </a:t>
            </a:r>
            <a:r>
              <a:rPr lang="en-US" sz="2600" b="1" u="sng" dirty="0" smtClean="0"/>
              <a:t>wave energy </a:t>
            </a:r>
            <a:r>
              <a:rPr lang="en-US" sz="2600" u="sng" dirty="0" smtClean="0"/>
              <a:t>is sufficient to tear up beaches and coastal vegetation as well as houses and buildings</a:t>
            </a:r>
          </a:p>
          <a:p>
            <a:pPr lvl="2">
              <a:buFont typeface="Wingdings" panose="05000000000000000000" pitchFamily="2" charset="2"/>
              <a:buChar char="v"/>
              <a:defRPr/>
            </a:pPr>
            <a:endParaRPr lang="en-US" sz="1200" dirty="0" smtClean="0"/>
          </a:p>
          <a:p>
            <a:pPr lvl="2">
              <a:buFont typeface="Wingdings" panose="05000000000000000000" pitchFamily="2" charset="2"/>
              <a:buChar char="v"/>
              <a:defRPr/>
            </a:pPr>
            <a:r>
              <a:rPr lang="en-US" sz="2600" dirty="0" smtClean="0"/>
              <a:t>This </a:t>
            </a:r>
            <a:r>
              <a:rPr lang="en-US" sz="2600" b="1" u="sng" dirty="0" smtClean="0"/>
              <a:t>energy decreases</a:t>
            </a:r>
            <a:r>
              <a:rPr lang="en-US" sz="2600" u="sng" dirty="0" smtClean="0"/>
              <a:t> as it goes inland farther, leaving behind destruction in its path as it retreats</a:t>
            </a:r>
          </a:p>
        </p:txBody>
      </p:sp>
      <p:sp>
        <p:nvSpPr>
          <p:cNvPr id="3" name="Title 2"/>
          <p:cNvSpPr>
            <a:spLocks noGrp="1"/>
          </p:cNvSpPr>
          <p:nvPr>
            <p:ph type="title" idx="4294967295"/>
          </p:nvPr>
        </p:nvSpPr>
        <p:spPr>
          <a:xfrm>
            <a:off x="152400" y="304800"/>
            <a:ext cx="9144000" cy="1219200"/>
          </a:xfrm>
        </p:spPr>
        <p:txBody>
          <a:bodyPr>
            <a:noAutofit/>
          </a:bodyPr>
          <a:lstStyle/>
          <a:p>
            <a:pPr>
              <a:defRPr/>
            </a:pPr>
            <a:r>
              <a:rPr lang="en-US" sz="3600" dirty="0" smtClean="0"/>
              <a:t>Effects of Tsunamis and Linkages with other Hazards</a:t>
            </a:r>
            <a:endParaRPr lang="en-US" sz="3600" dirty="0"/>
          </a:p>
        </p:txBody>
      </p:sp>
      <p:graphicFrame>
        <p:nvGraphicFramePr>
          <p:cNvPr id="49153" name="Object 1"/>
          <p:cNvGraphicFramePr>
            <a:graphicFrameLocks noChangeAspect="1"/>
          </p:cNvGraphicFramePr>
          <p:nvPr>
            <p:extLst>
              <p:ext uri="{D42A27DB-BD31-4B8C-83A1-F6EECF244321}">
                <p14:modId xmlns:p14="http://schemas.microsoft.com/office/powerpoint/2010/main" val="3198313742"/>
              </p:ext>
            </p:extLst>
          </p:nvPr>
        </p:nvGraphicFramePr>
        <p:xfrm>
          <a:off x="0" y="6170613"/>
          <a:ext cx="1905000" cy="687387"/>
        </p:xfrm>
        <a:graphic>
          <a:graphicData uri="http://schemas.openxmlformats.org/presentationml/2006/ole">
            <mc:AlternateContent xmlns:mc="http://schemas.openxmlformats.org/markup-compatibility/2006">
              <mc:Choice xmlns:v="urn:schemas-microsoft-com:vml" Requires="v">
                <p:oleObj spid="_x0000_s49179" name="Packager Shell Object" showAsIcon="1" r:id="rId3" imgW="1905120" imgH="686880" progId="Package">
                  <p:embed/>
                </p:oleObj>
              </mc:Choice>
              <mc:Fallback>
                <p:oleObj name="Packager Shell Object" showAsIcon="1" r:id="rId3" imgW="1905120" imgH="686880" progId="Package">
                  <p:embed/>
                  <p:pic>
                    <p:nvPicPr>
                      <p:cNvPr id="0" name="Picture 1"/>
                      <p:cNvPicPr>
                        <a:picLocks noChangeAspect="1" noChangeArrowheads="1"/>
                      </p:cNvPicPr>
                      <p:nvPr/>
                    </p:nvPicPr>
                    <p:blipFill>
                      <a:blip r:embed="rId4"/>
                      <a:srcRect/>
                      <a:stretch>
                        <a:fillRect/>
                      </a:stretch>
                    </p:blipFill>
                    <p:spPr bwMode="auto">
                      <a:xfrm>
                        <a:off x="0" y="6170613"/>
                        <a:ext cx="1905000" cy="68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81000"/>
            <a:ext cx="9144000" cy="1143000"/>
          </a:xfrm>
        </p:spPr>
        <p:txBody>
          <a:bodyPr>
            <a:normAutofit fontScale="90000"/>
          </a:bodyPr>
          <a:lstStyle/>
          <a:p>
            <a:pPr>
              <a:defRPr/>
            </a:pPr>
            <a:r>
              <a:rPr lang="en-US" sz="4000" dirty="0" smtClean="0"/>
              <a:t>Effects of Tsunamis and Linkages with other Hazards</a:t>
            </a:r>
            <a:endParaRPr lang="en-US" sz="4000" dirty="0"/>
          </a:p>
        </p:txBody>
      </p:sp>
      <p:sp>
        <p:nvSpPr>
          <p:cNvPr id="3" name="Text Placeholder 2"/>
          <p:cNvSpPr>
            <a:spLocks noGrp="1"/>
          </p:cNvSpPr>
          <p:nvPr>
            <p:ph type="body" idx="4294967295"/>
          </p:nvPr>
        </p:nvSpPr>
        <p:spPr>
          <a:xfrm>
            <a:off x="381000" y="1600200"/>
            <a:ext cx="8534400" cy="4606925"/>
          </a:xfrm>
        </p:spPr>
        <p:txBody>
          <a:bodyPr>
            <a:normAutofit/>
          </a:bodyPr>
          <a:lstStyle/>
          <a:p>
            <a:pPr marL="274320" lvl="1">
              <a:defRPr/>
            </a:pPr>
            <a:r>
              <a:rPr lang="en-US" sz="2600" dirty="0" smtClean="0"/>
              <a:t>The </a:t>
            </a:r>
            <a:r>
              <a:rPr lang="en-US" sz="2600" b="1" u="sng" dirty="0" smtClean="0"/>
              <a:t>secondary </a:t>
            </a:r>
            <a:r>
              <a:rPr lang="en-US" sz="2600" b="1" u="sng" dirty="0"/>
              <a:t>e</a:t>
            </a:r>
            <a:r>
              <a:rPr lang="en-US" sz="2600" b="1" u="sng" dirty="0" smtClean="0"/>
              <a:t>ffects of a tsunami occurs in the hours, days, and weeks after the event</a:t>
            </a:r>
          </a:p>
          <a:p>
            <a:pPr marL="274320" lvl="1">
              <a:defRPr/>
            </a:pPr>
            <a:endParaRPr lang="en-US" sz="1200" dirty="0" smtClean="0"/>
          </a:p>
          <a:p>
            <a:pPr marL="662940" lvl="2" indent="-342900">
              <a:buFont typeface="Wingdings" panose="05000000000000000000" pitchFamily="2" charset="2"/>
              <a:buChar char="Ø"/>
              <a:defRPr/>
            </a:pPr>
            <a:r>
              <a:rPr lang="en-US" sz="2600" b="1" u="sng" dirty="0" smtClean="0"/>
              <a:t>Immediately after a tsunami</a:t>
            </a:r>
            <a:r>
              <a:rPr lang="en-US" sz="2600" dirty="0" smtClean="0"/>
              <a:t>, </a:t>
            </a:r>
          </a:p>
          <a:p>
            <a:pPr marL="937260" lvl="3" indent="-342900">
              <a:buFont typeface="Wingdings" panose="05000000000000000000" pitchFamily="2" charset="2"/>
              <a:buChar char="v"/>
              <a:defRPr/>
            </a:pPr>
            <a:r>
              <a:rPr lang="en-US" sz="2600" b="1" u="sng" dirty="0" smtClean="0"/>
              <a:t>Fires</a:t>
            </a:r>
            <a:r>
              <a:rPr lang="en-US" sz="2600" u="sng" dirty="0" smtClean="0"/>
              <a:t> may start from broken natural gas lines and electrical lines </a:t>
            </a:r>
          </a:p>
          <a:p>
            <a:pPr marL="937260" lvl="3" indent="-342900">
              <a:buFont typeface="Wingdings" panose="05000000000000000000" pitchFamily="2" charset="2"/>
              <a:buChar char="v"/>
              <a:defRPr/>
            </a:pPr>
            <a:r>
              <a:rPr lang="en-US" sz="2600" b="1" u="sng" dirty="0" smtClean="0"/>
              <a:t>Water</a:t>
            </a:r>
            <a:r>
              <a:rPr lang="en-US" sz="2600" u="sng" dirty="0" smtClean="0"/>
              <a:t> supplies can be polluted from the debris and flood waters left by the tsunami</a:t>
            </a:r>
          </a:p>
          <a:p>
            <a:pPr marL="937260" lvl="3" indent="-342900">
              <a:buFont typeface="Wingdings" panose="05000000000000000000" pitchFamily="2" charset="2"/>
              <a:buChar char="v"/>
              <a:defRPr/>
            </a:pPr>
            <a:r>
              <a:rPr lang="en-US" sz="2600" b="1" u="sng" dirty="0" smtClean="0"/>
              <a:t>Disease</a:t>
            </a:r>
            <a:r>
              <a:rPr lang="en-US" sz="2600" u="sng" dirty="0" smtClean="0"/>
              <a:t> may breakout due to the polluted floodwaters, damaged wastewater treatment systems, and rotting animal carcasses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524000"/>
            <a:ext cx="8534400" cy="4419600"/>
          </a:xfrm>
        </p:spPr>
        <p:txBody>
          <a:bodyPr>
            <a:normAutofit fontScale="92500" lnSpcReduction="10000"/>
          </a:bodyPr>
          <a:lstStyle/>
          <a:p>
            <a:pPr>
              <a:defRPr/>
            </a:pPr>
            <a:r>
              <a:rPr lang="en-US" sz="2800" dirty="0" smtClean="0"/>
              <a:t>There are </a:t>
            </a:r>
            <a:r>
              <a:rPr lang="en-US" sz="2800" b="1" u="sng" dirty="0" smtClean="0"/>
              <a:t>several other linkages</a:t>
            </a:r>
            <a:r>
              <a:rPr lang="en-US" sz="2800" dirty="0" smtClean="0"/>
              <a:t> with tsunamis and other hazards are:</a:t>
            </a:r>
          </a:p>
          <a:p>
            <a:pPr>
              <a:defRPr/>
            </a:pPr>
            <a:endParaRPr lang="en-US" sz="1400" dirty="0" smtClean="0"/>
          </a:p>
          <a:p>
            <a:pPr lvl="1">
              <a:buFont typeface="Wingdings" panose="05000000000000000000" pitchFamily="2" charset="2"/>
              <a:buChar char="Ø"/>
              <a:defRPr/>
            </a:pPr>
            <a:r>
              <a:rPr lang="en-US" sz="2800" b="1" u="sng" dirty="0" smtClean="0"/>
              <a:t>Submarine and coastal earthquakes and landslides</a:t>
            </a:r>
          </a:p>
          <a:p>
            <a:pPr lvl="1">
              <a:buFont typeface="Wingdings" panose="05000000000000000000" pitchFamily="2" charset="2"/>
              <a:buChar char="Ø"/>
              <a:defRPr/>
            </a:pPr>
            <a:endParaRPr lang="en-US" sz="1500" b="1" u="sng" dirty="0" smtClean="0"/>
          </a:p>
          <a:p>
            <a:pPr lvl="1">
              <a:buFont typeface="Wingdings" panose="05000000000000000000" pitchFamily="2" charset="2"/>
              <a:buChar char="Ø"/>
              <a:defRPr/>
            </a:pPr>
            <a:r>
              <a:rPr lang="en-US" sz="2800" b="1" u="sng" dirty="0" smtClean="0"/>
              <a:t>Island volcanic explosions </a:t>
            </a:r>
          </a:p>
          <a:p>
            <a:pPr lvl="1">
              <a:buFont typeface="Wingdings" panose="05000000000000000000" pitchFamily="2" charset="2"/>
              <a:buChar char="Ø"/>
              <a:defRPr/>
            </a:pPr>
            <a:endParaRPr lang="en-US" sz="1400" b="1" u="sng" dirty="0" smtClean="0"/>
          </a:p>
          <a:p>
            <a:pPr lvl="1">
              <a:buFont typeface="Wingdings" panose="05000000000000000000" pitchFamily="2" charset="2"/>
              <a:buChar char="Ø"/>
              <a:defRPr/>
            </a:pPr>
            <a:r>
              <a:rPr lang="en-US" sz="2800" b="1" u="sng" dirty="0" smtClean="0"/>
              <a:t>Oceanic impacts of asteroids and comets</a:t>
            </a:r>
          </a:p>
          <a:p>
            <a:pPr lvl="1">
              <a:buFont typeface="Wingdings" panose="05000000000000000000" pitchFamily="2" charset="2"/>
              <a:buChar char="Ø"/>
              <a:defRPr/>
            </a:pPr>
            <a:endParaRPr lang="en-US" sz="1400" b="1" u="sng" dirty="0" smtClean="0"/>
          </a:p>
          <a:p>
            <a:pPr lvl="1">
              <a:buFont typeface="Wingdings" panose="05000000000000000000" pitchFamily="2" charset="2"/>
              <a:buChar char="Ø"/>
              <a:defRPr/>
            </a:pPr>
            <a:r>
              <a:rPr lang="en-US" sz="2800" b="1" u="sng" dirty="0" smtClean="0"/>
              <a:t>Coastal earthquakes which cause tsunamis waves interact with the coastal processes through erosion and deposition of sediment</a:t>
            </a:r>
          </a:p>
        </p:txBody>
      </p:sp>
      <p:sp>
        <p:nvSpPr>
          <p:cNvPr id="3" name="Title 2"/>
          <p:cNvSpPr>
            <a:spLocks noGrp="1"/>
          </p:cNvSpPr>
          <p:nvPr>
            <p:ph type="title" idx="4294967295"/>
          </p:nvPr>
        </p:nvSpPr>
        <p:spPr>
          <a:xfrm>
            <a:off x="152400" y="228600"/>
            <a:ext cx="8991600" cy="1371599"/>
          </a:xfrm>
        </p:spPr>
        <p:txBody>
          <a:bodyPr>
            <a:normAutofit/>
          </a:bodyPr>
          <a:lstStyle/>
          <a:p>
            <a:pPr>
              <a:defRPr/>
            </a:pPr>
            <a:r>
              <a:rPr lang="en-US" sz="3600" dirty="0" smtClean="0"/>
              <a:t>Effects of Tsunamis and Linkages with other Hazards</a:t>
            </a:r>
            <a:endParaRPr lang="en-US" sz="3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3" name="Picture 3" descr="C:\Users\Cindy\Desktop\pictures\damage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609600"/>
            <a:ext cx="4495800" cy="3452627"/>
          </a:xfrm>
          <a:prstGeom prst="rect">
            <a:avLst/>
          </a:prstGeom>
          <a:noFill/>
          <a:extLst>
            <a:ext uri="{909E8E84-426E-40DD-AFC4-6F175D3DCCD1}">
              <a14:hiddenFill xmlns:a14="http://schemas.microsoft.com/office/drawing/2010/main">
                <a:solidFill>
                  <a:srgbClr val="FFFFFF"/>
                </a:solidFill>
              </a14:hiddenFill>
            </a:ext>
          </a:extLst>
        </p:spPr>
      </p:pic>
      <p:pic>
        <p:nvPicPr>
          <p:cNvPr id="56324" name="Picture 4" descr="C:\Users\Cindy\Desktop\pictures\damage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1630" y="3124200"/>
            <a:ext cx="4422370" cy="28956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029200" y="914400"/>
            <a:ext cx="3733800" cy="1569660"/>
          </a:xfrm>
          <a:prstGeom prst="rect">
            <a:avLst/>
          </a:prstGeom>
          <a:noFill/>
        </p:spPr>
        <p:txBody>
          <a:bodyPr wrap="square" rtlCol="0">
            <a:spAutoFit/>
          </a:bodyPr>
          <a:lstStyle/>
          <a:p>
            <a:pPr algn="ctr"/>
            <a:r>
              <a:rPr lang="en-US" sz="3200" dirty="0" smtClean="0">
                <a:latin typeface="+mj-lt"/>
              </a:rPr>
              <a:t>Damage and Debris</a:t>
            </a:r>
          </a:p>
          <a:p>
            <a:pPr algn="ctr"/>
            <a:r>
              <a:rPr lang="en-US" sz="3200" dirty="0" smtClean="0">
                <a:latin typeface="+mj-lt"/>
              </a:rPr>
              <a:t> from 2004</a:t>
            </a:r>
          </a:p>
          <a:p>
            <a:pPr algn="ctr"/>
            <a:r>
              <a:rPr lang="en-US" sz="3200" dirty="0" smtClean="0">
                <a:latin typeface="+mj-lt"/>
              </a:rPr>
              <a:t> Indonesian Tsunami</a:t>
            </a:r>
            <a:endParaRPr lang="en-US" sz="3200" dirty="0">
              <a:latin typeface="+mj-lt"/>
            </a:endParaRPr>
          </a:p>
        </p:txBody>
      </p:sp>
    </p:spTree>
    <p:extLst>
      <p:ext uri="{BB962C8B-B14F-4D97-AF65-F5344CB8AC3E}">
        <p14:creationId xmlns:p14="http://schemas.microsoft.com/office/powerpoint/2010/main" val="20055663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457200" y="1524000"/>
            <a:ext cx="8077200" cy="4530725"/>
          </a:xfrm>
        </p:spPr>
        <p:txBody>
          <a:bodyPr>
            <a:normAutofit/>
          </a:bodyPr>
          <a:lstStyle/>
          <a:p>
            <a:pPr lvl="1">
              <a:defRPr/>
            </a:pPr>
            <a:r>
              <a:rPr lang="en-US" sz="2800" u="sng" dirty="0" smtClean="0"/>
              <a:t>Large tsunamis are so destructive, it’s hard to see any link to a service function or benefit</a:t>
            </a:r>
          </a:p>
          <a:p>
            <a:pPr lvl="1">
              <a:defRPr/>
            </a:pPr>
            <a:endParaRPr lang="en-US" sz="1200" dirty="0" smtClean="0"/>
          </a:p>
          <a:p>
            <a:pPr lvl="2">
              <a:buFont typeface="Wingdings" panose="05000000000000000000" pitchFamily="2" charset="2"/>
              <a:buChar char="Ø"/>
              <a:defRPr/>
            </a:pPr>
            <a:r>
              <a:rPr lang="en-US" sz="2600" b="1" u="sng" dirty="0" smtClean="0"/>
              <a:t>Tsunamis bring vast amounts of seawater over the land which can leave chemicals behind which could be beneficial to some ecosystems which have been deprived of nutrients</a:t>
            </a:r>
          </a:p>
          <a:p>
            <a:pPr lvl="2">
              <a:buFont typeface="Wingdings" panose="05000000000000000000" pitchFamily="2" charset="2"/>
              <a:buChar char="Ø"/>
              <a:defRPr/>
            </a:pPr>
            <a:endParaRPr lang="en-US" sz="1200" dirty="0" smtClean="0"/>
          </a:p>
          <a:p>
            <a:pPr lvl="2">
              <a:buFont typeface="Wingdings" panose="05000000000000000000" pitchFamily="2" charset="2"/>
              <a:buChar char="Ø"/>
              <a:defRPr/>
            </a:pPr>
            <a:r>
              <a:rPr lang="en-US" sz="2600" b="1" u="sng" dirty="0" smtClean="0"/>
              <a:t>Tsunamis also bring large amounts of sediments onshore.  Over time, these sediments can fertilize the land they inundate, improving the land </a:t>
            </a:r>
          </a:p>
        </p:txBody>
      </p:sp>
      <p:sp>
        <p:nvSpPr>
          <p:cNvPr id="3" name="Title 2"/>
          <p:cNvSpPr>
            <a:spLocks noGrp="1"/>
          </p:cNvSpPr>
          <p:nvPr>
            <p:ph type="title" idx="4294967295"/>
          </p:nvPr>
        </p:nvSpPr>
        <p:spPr>
          <a:xfrm>
            <a:off x="304800" y="304800"/>
            <a:ext cx="8534400" cy="1066800"/>
          </a:xfrm>
        </p:spPr>
        <p:txBody>
          <a:bodyPr>
            <a:normAutofit/>
          </a:bodyPr>
          <a:lstStyle/>
          <a:p>
            <a:pPr>
              <a:defRPr/>
            </a:pPr>
            <a:r>
              <a:rPr lang="en-US" sz="4000" dirty="0" smtClean="0"/>
              <a:t>Natural Service of Tsunamis</a:t>
            </a:r>
            <a:endParaRPr lang="en-US" sz="4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04800" y="1143000"/>
            <a:ext cx="8610600" cy="5140325"/>
          </a:xfrm>
        </p:spPr>
        <p:txBody>
          <a:bodyPr>
            <a:normAutofit/>
          </a:bodyPr>
          <a:lstStyle/>
          <a:p>
            <a:pPr>
              <a:defRPr/>
            </a:pPr>
            <a:r>
              <a:rPr lang="en-US" sz="2600" b="1" u="sng" dirty="0" smtClean="0"/>
              <a:t>Humans cannot prevent or control tsunamis</a:t>
            </a:r>
          </a:p>
          <a:p>
            <a:pPr>
              <a:defRPr/>
            </a:pPr>
            <a:r>
              <a:rPr lang="en-US" sz="2600" b="1" u="sng" dirty="0" smtClean="0"/>
              <a:t>Few if any tsunamis have been effected by humans</a:t>
            </a:r>
          </a:p>
          <a:p>
            <a:pPr>
              <a:defRPr/>
            </a:pPr>
            <a:r>
              <a:rPr lang="en-US" sz="2600" b="1" u="sng" dirty="0" smtClean="0"/>
              <a:t>Nothing can be done to prevent to stop tsunamis</a:t>
            </a:r>
          </a:p>
          <a:p>
            <a:pPr>
              <a:defRPr/>
            </a:pPr>
            <a:r>
              <a:rPr lang="en-US" sz="2600" b="1" dirty="0" smtClean="0"/>
              <a:t>But</a:t>
            </a:r>
            <a:r>
              <a:rPr lang="en-US" sz="2600" dirty="0" smtClean="0"/>
              <a:t> there are </a:t>
            </a:r>
            <a:r>
              <a:rPr lang="en-US" sz="2600" b="1" u="sng" dirty="0" smtClean="0"/>
              <a:t>some things we can do to lessen the damage</a:t>
            </a:r>
          </a:p>
          <a:p>
            <a:pPr>
              <a:defRPr/>
            </a:pPr>
            <a:endParaRPr lang="en-US" sz="1200" dirty="0" smtClean="0"/>
          </a:p>
          <a:p>
            <a:pPr lvl="1">
              <a:buFont typeface="Wingdings" panose="05000000000000000000" pitchFamily="2" charset="2"/>
              <a:buChar char="Ø"/>
              <a:defRPr/>
            </a:pPr>
            <a:r>
              <a:rPr lang="en-US" sz="2400" b="1" u="sng" dirty="0" smtClean="0"/>
              <a:t>Buffer zones can be planted along the coast to absorb some of the impact of incoming tsunami waves</a:t>
            </a:r>
          </a:p>
          <a:p>
            <a:pPr lvl="1">
              <a:buFont typeface="Wingdings" panose="05000000000000000000" pitchFamily="2" charset="2"/>
              <a:buChar char="Ø"/>
              <a:defRPr/>
            </a:pPr>
            <a:r>
              <a:rPr lang="en-US" sz="2400" b="1" u="sng" dirty="0" smtClean="0"/>
              <a:t>Buildings can also be reinforced in areas susceptible to tsunami flooding waves</a:t>
            </a:r>
          </a:p>
          <a:p>
            <a:pPr lvl="1">
              <a:buFont typeface="Wingdings" panose="05000000000000000000" pitchFamily="2" charset="2"/>
              <a:buChar char="Ø"/>
              <a:defRPr/>
            </a:pPr>
            <a:r>
              <a:rPr lang="en-US" sz="2400" b="1" u="sng" dirty="0"/>
              <a:t>B</a:t>
            </a:r>
            <a:r>
              <a:rPr lang="en-US" sz="2400" b="1" u="sng" dirty="0" smtClean="0"/>
              <a:t>uildings can be built further inland to avoid damage </a:t>
            </a:r>
          </a:p>
        </p:txBody>
      </p:sp>
      <p:sp>
        <p:nvSpPr>
          <p:cNvPr id="3" name="Title 2"/>
          <p:cNvSpPr>
            <a:spLocks noGrp="1"/>
          </p:cNvSpPr>
          <p:nvPr>
            <p:ph type="title" idx="4294967295"/>
          </p:nvPr>
        </p:nvSpPr>
        <p:spPr>
          <a:xfrm>
            <a:off x="609600" y="0"/>
            <a:ext cx="8229600" cy="1143000"/>
          </a:xfrm>
        </p:spPr>
        <p:txBody>
          <a:bodyPr>
            <a:normAutofit fontScale="90000"/>
          </a:bodyPr>
          <a:lstStyle/>
          <a:p>
            <a:pPr>
              <a:defRPr/>
            </a:pPr>
            <a:r>
              <a:rPr lang="en-US" dirty="0" smtClean="0"/>
              <a:t>Human Interaction with Tsunamis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838200" y="1600200"/>
            <a:ext cx="7924800" cy="4530725"/>
          </a:xfrm>
        </p:spPr>
        <p:txBody>
          <a:bodyPr>
            <a:normAutofit lnSpcReduction="10000"/>
          </a:bodyPr>
          <a:lstStyle/>
          <a:p>
            <a:pPr>
              <a:defRPr/>
            </a:pPr>
            <a:r>
              <a:rPr lang="en-US" sz="2800" dirty="0" smtClean="0"/>
              <a:t>A number of strategies are available </a:t>
            </a:r>
            <a:r>
              <a:rPr lang="en-US" sz="2800" b="1" u="sng" dirty="0" smtClean="0"/>
              <a:t>for minimizing the tsunami hazard</a:t>
            </a:r>
          </a:p>
          <a:p>
            <a:pPr lvl="1">
              <a:buFont typeface="Wingdings" panose="05000000000000000000" pitchFamily="2" charset="2"/>
              <a:buChar char="Ø"/>
              <a:defRPr/>
            </a:pPr>
            <a:r>
              <a:rPr lang="en-US" sz="2600" dirty="0" smtClean="0"/>
              <a:t>These are some:</a:t>
            </a:r>
          </a:p>
          <a:p>
            <a:pPr lvl="2">
              <a:buFont typeface="Wingdings" panose="05000000000000000000" pitchFamily="2" charset="2"/>
              <a:buChar char="v"/>
              <a:defRPr/>
            </a:pPr>
            <a:r>
              <a:rPr lang="en-US" sz="2600" dirty="0" smtClean="0"/>
              <a:t>Detection and Warning</a:t>
            </a:r>
          </a:p>
          <a:p>
            <a:pPr lvl="2">
              <a:buFont typeface="Wingdings" panose="05000000000000000000" pitchFamily="2" charset="2"/>
              <a:buChar char="v"/>
              <a:defRPr/>
            </a:pPr>
            <a:r>
              <a:rPr lang="en-US" sz="2600" dirty="0" smtClean="0"/>
              <a:t>Structural Control</a:t>
            </a:r>
          </a:p>
          <a:p>
            <a:pPr lvl="2">
              <a:buFont typeface="Wingdings" panose="05000000000000000000" pitchFamily="2" charset="2"/>
              <a:buChar char="v"/>
              <a:defRPr/>
            </a:pPr>
            <a:r>
              <a:rPr lang="en-US" sz="2600" dirty="0" smtClean="0"/>
              <a:t>Construction of tsunami runup maps</a:t>
            </a:r>
          </a:p>
          <a:p>
            <a:pPr lvl="2">
              <a:buFont typeface="Wingdings" panose="05000000000000000000" pitchFamily="2" charset="2"/>
              <a:buChar char="v"/>
              <a:defRPr/>
            </a:pPr>
            <a:r>
              <a:rPr lang="en-US" sz="2600" dirty="0" smtClean="0"/>
              <a:t>Land Use</a:t>
            </a:r>
          </a:p>
          <a:p>
            <a:pPr lvl="2">
              <a:buFont typeface="Wingdings" panose="05000000000000000000" pitchFamily="2" charset="2"/>
              <a:buChar char="v"/>
              <a:defRPr/>
            </a:pPr>
            <a:r>
              <a:rPr lang="en-US" sz="2600" dirty="0" smtClean="0"/>
              <a:t>Probability analysis</a:t>
            </a:r>
          </a:p>
          <a:p>
            <a:pPr lvl="2">
              <a:buFont typeface="Wingdings" panose="05000000000000000000" pitchFamily="2" charset="2"/>
              <a:buChar char="v"/>
              <a:defRPr/>
            </a:pPr>
            <a:r>
              <a:rPr lang="en-US" sz="2600" dirty="0" smtClean="0"/>
              <a:t>Education</a:t>
            </a:r>
          </a:p>
          <a:p>
            <a:pPr lvl="2">
              <a:buFont typeface="Wingdings" panose="05000000000000000000" pitchFamily="2" charset="2"/>
              <a:buChar char="v"/>
              <a:defRPr/>
            </a:pPr>
            <a:r>
              <a:rPr lang="en-US" sz="2600" dirty="0" smtClean="0"/>
              <a:t>Tsunami-ready status</a:t>
            </a:r>
          </a:p>
        </p:txBody>
      </p:sp>
      <p:sp>
        <p:nvSpPr>
          <p:cNvPr id="3" name="Title 2"/>
          <p:cNvSpPr>
            <a:spLocks noGrp="1"/>
          </p:cNvSpPr>
          <p:nvPr>
            <p:ph type="title" idx="4294967295"/>
          </p:nvPr>
        </p:nvSpPr>
        <p:spPr>
          <a:xfrm>
            <a:off x="152400" y="228600"/>
            <a:ext cx="8763000" cy="1143000"/>
          </a:xfrm>
        </p:spPr>
        <p:txBody>
          <a:bodyPr>
            <a:normAutofit/>
          </a:bodyPr>
          <a:lstStyle/>
          <a:p>
            <a:pPr>
              <a:defRPr/>
            </a:pPr>
            <a:r>
              <a:rPr lang="en-US" sz="4400" dirty="0" smtClean="0"/>
              <a:t>Minimizing the Tsunami Hazard</a:t>
            </a:r>
            <a:endParaRPr lang="en-US" sz="4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990600"/>
            <a:ext cx="8915400" cy="5181600"/>
          </a:xfrm>
        </p:spPr>
        <p:txBody>
          <a:bodyPr>
            <a:noAutofit/>
          </a:bodyPr>
          <a:lstStyle/>
          <a:p>
            <a:pPr>
              <a:defRPr/>
            </a:pPr>
            <a:r>
              <a:rPr lang="en-US" sz="2300" b="1" u="sng" dirty="0" smtClean="0"/>
              <a:t>Detection and Warning</a:t>
            </a:r>
          </a:p>
          <a:p>
            <a:pPr lvl="1">
              <a:defRPr/>
            </a:pPr>
            <a:r>
              <a:rPr lang="en-US" b="1" u="sng" dirty="0" smtClean="0"/>
              <a:t>First warning</a:t>
            </a:r>
            <a:r>
              <a:rPr lang="en-US" dirty="0" smtClean="0"/>
              <a:t> comes from the </a:t>
            </a:r>
            <a:r>
              <a:rPr lang="en-US" b="1" u="sng" dirty="0" smtClean="0"/>
              <a:t>detection of giant offshore earthquakes</a:t>
            </a:r>
          </a:p>
          <a:p>
            <a:pPr lvl="2">
              <a:buFont typeface="Wingdings" panose="05000000000000000000" pitchFamily="2" charset="2"/>
              <a:buChar char="Ø"/>
              <a:defRPr/>
            </a:pPr>
            <a:r>
              <a:rPr lang="en-US" sz="2200" u="sng" dirty="0" smtClean="0"/>
              <a:t>If the </a:t>
            </a:r>
            <a:r>
              <a:rPr lang="en-US" sz="2200" b="1" u="sng" dirty="0" smtClean="0"/>
              <a:t>tsunami forms in the open ocean, it can be detected and timed for its arrival onshore</a:t>
            </a:r>
          </a:p>
          <a:p>
            <a:pPr lvl="2">
              <a:buFont typeface="Wingdings" panose="05000000000000000000" pitchFamily="2" charset="2"/>
              <a:buChar char="Ø"/>
              <a:defRPr/>
            </a:pPr>
            <a:r>
              <a:rPr lang="en-US" sz="2200" dirty="0" smtClean="0"/>
              <a:t>A  </a:t>
            </a:r>
            <a:r>
              <a:rPr lang="en-US" sz="2200" b="1" u="sng" dirty="0" smtClean="0"/>
              <a:t>distant tsunami warning system has three components</a:t>
            </a:r>
          </a:p>
          <a:p>
            <a:pPr lvl="3">
              <a:buFont typeface="Wingdings" panose="05000000000000000000" pitchFamily="2" charset="2"/>
              <a:buChar char="v"/>
              <a:defRPr/>
            </a:pPr>
            <a:r>
              <a:rPr lang="en-US" sz="2200" dirty="0" smtClean="0"/>
              <a:t>A </a:t>
            </a:r>
            <a:r>
              <a:rPr lang="en-US" sz="2200" b="1" u="sng" dirty="0" smtClean="0"/>
              <a:t>network of seismographs to locate and determine depth and magnitude</a:t>
            </a:r>
          </a:p>
          <a:p>
            <a:pPr lvl="3">
              <a:buFont typeface="Wingdings" panose="05000000000000000000" pitchFamily="2" charset="2"/>
              <a:buChar char="v"/>
              <a:defRPr/>
            </a:pPr>
            <a:r>
              <a:rPr lang="en-US" sz="2200" b="1" u="sng" dirty="0" smtClean="0"/>
              <a:t>Automated tidal gauges to measure unusual rises and falls of sea level</a:t>
            </a:r>
          </a:p>
          <a:p>
            <a:pPr lvl="3">
              <a:buFont typeface="Wingdings" panose="05000000000000000000" pitchFamily="2" charset="2"/>
              <a:buChar char="v"/>
              <a:defRPr/>
            </a:pPr>
            <a:r>
              <a:rPr lang="en-US" sz="2200" dirty="0" smtClean="0"/>
              <a:t>A </a:t>
            </a:r>
            <a:r>
              <a:rPr lang="en-US" sz="2200" b="1" u="sng" dirty="0" smtClean="0"/>
              <a:t>network of sensors connected to floating boys</a:t>
            </a:r>
          </a:p>
          <a:p>
            <a:pPr lvl="2">
              <a:buFont typeface="Wingdings" panose="05000000000000000000" pitchFamily="2" charset="2"/>
              <a:buChar char="Ø"/>
              <a:defRPr/>
            </a:pPr>
            <a:r>
              <a:rPr lang="en-US" sz="2200" dirty="0" smtClean="0"/>
              <a:t>For </a:t>
            </a:r>
            <a:r>
              <a:rPr lang="en-US" sz="2200" b="1" u="sng" dirty="0" smtClean="0"/>
              <a:t>local tsunamis there may be little time for a warning system</a:t>
            </a:r>
          </a:p>
          <a:p>
            <a:pPr lvl="3">
              <a:buFont typeface="Wingdings" panose="05000000000000000000" pitchFamily="2" charset="2"/>
              <a:buChar char="v"/>
              <a:defRPr/>
            </a:pPr>
            <a:r>
              <a:rPr lang="en-US" sz="2200" b="1" u="sng" dirty="0" smtClean="0"/>
              <a:t>People would feel the ground move and quick move inland</a:t>
            </a:r>
          </a:p>
        </p:txBody>
      </p:sp>
      <p:sp>
        <p:nvSpPr>
          <p:cNvPr id="3" name="Title 2"/>
          <p:cNvSpPr>
            <a:spLocks noGrp="1"/>
          </p:cNvSpPr>
          <p:nvPr>
            <p:ph type="title" idx="4294967295"/>
          </p:nvPr>
        </p:nvSpPr>
        <p:spPr>
          <a:xfrm>
            <a:off x="0" y="-152400"/>
            <a:ext cx="9144000" cy="1143000"/>
          </a:xfrm>
        </p:spPr>
        <p:txBody>
          <a:bodyPr>
            <a:normAutofit/>
          </a:bodyPr>
          <a:lstStyle/>
          <a:p>
            <a:pPr>
              <a:defRPr/>
            </a:pPr>
            <a:r>
              <a:rPr lang="en-US" sz="4000" dirty="0" smtClean="0"/>
              <a:t>Minimizing the Tsunami Hazard</a:t>
            </a:r>
            <a:endParaRPr lang="en-US" sz="4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76200"/>
            <a:ext cx="8534400" cy="914400"/>
          </a:xfrm>
        </p:spPr>
        <p:txBody>
          <a:bodyPr>
            <a:normAutofit/>
          </a:bodyPr>
          <a:lstStyle/>
          <a:p>
            <a:pPr>
              <a:defRPr/>
            </a:pPr>
            <a:r>
              <a:rPr lang="en-US" sz="4000" dirty="0" smtClean="0"/>
              <a:t>Minimizing the Tsunami Hazard</a:t>
            </a:r>
            <a:endParaRPr lang="en-US" sz="4000" dirty="0"/>
          </a:p>
        </p:txBody>
      </p:sp>
      <p:sp>
        <p:nvSpPr>
          <p:cNvPr id="3" name="Text Placeholder 2"/>
          <p:cNvSpPr>
            <a:spLocks noGrp="1"/>
          </p:cNvSpPr>
          <p:nvPr>
            <p:ph type="body" idx="4294967295"/>
          </p:nvPr>
        </p:nvSpPr>
        <p:spPr>
          <a:xfrm>
            <a:off x="0" y="914400"/>
            <a:ext cx="9144000" cy="5334000"/>
          </a:xfrm>
        </p:spPr>
        <p:txBody>
          <a:bodyPr>
            <a:normAutofit fontScale="92500"/>
          </a:bodyPr>
          <a:lstStyle/>
          <a:p>
            <a:pPr>
              <a:defRPr/>
            </a:pPr>
            <a:r>
              <a:rPr lang="en-US" sz="2500" b="1" u="sng" dirty="0" smtClean="0"/>
              <a:t>Structural Control</a:t>
            </a:r>
          </a:p>
          <a:p>
            <a:pPr lvl="1">
              <a:buFont typeface="Wingdings" panose="05000000000000000000" pitchFamily="2" charset="2"/>
              <a:buChar char="Ø"/>
              <a:defRPr/>
            </a:pPr>
            <a:r>
              <a:rPr lang="en-US" sz="2400" b="1" u="sng" dirty="0" smtClean="0"/>
              <a:t>Tsunamis even one or two meters high have the power to destroy houses or building</a:t>
            </a:r>
          </a:p>
          <a:p>
            <a:pPr lvl="2">
              <a:buFont typeface="Wingdings" panose="05000000000000000000" pitchFamily="2" charset="2"/>
              <a:buChar char="v"/>
              <a:defRPr/>
            </a:pPr>
            <a:r>
              <a:rPr lang="en-US" sz="2400" u="sng" dirty="0" smtClean="0"/>
              <a:t>Building designs built to withstand the destructive power of tsunamis could greatly reduce the damage caused by the waves</a:t>
            </a:r>
          </a:p>
          <a:p>
            <a:pPr lvl="2">
              <a:buFont typeface="Wingdings" panose="05000000000000000000" pitchFamily="2" charset="2"/>
              <a:buChar char="v"/>
              <a:defRPr/>
            </a:pPr>
            <a:r>
              <a:rPr lang="en-US" sz="2400" u="sng" dirty="0" smtClean="0"/>
              <a:t>Unfortunately, the building codes are taking a long time to change to reflect this structure designs</a:t>
            </a:r>
          </a:p>
          <a:p>
            <a:pPr>
              <a:defRPr/>
            </a:pPr>
            <a:r>
              <a:rPr lang="en-US" sz="2500" b="1" u="sng" dirty="0" smtClean="0"/>
              <a:t>Tsunami Runup Maps</a:t>
            </a:r>
          </a:p>
          <a:p>
            <a:pPr lvl="1">
              <a:buFont typeface="Wingdings" panose="05000000000000000000" pitchFamily="2" charset="2"/>
              <a:buChar char="Ø"/>
              <a:defRPr/>
            </a:pPr>
            <a:r>
              <a:rPr lang="en-US" sz="2400" b="1" u="sng" dirty="0" smtClean="0"/>
              <a:t>After a tsunami</a:t>
            </a:r>
            <a:r>
              <a:rPr lang="en-US" sz="2400" dirty="0" smtClean="0"/>
              <a:t>, it is </a:t>
            </a:r>
            <a:r>
              <a:rPr lang="en-US" sz="2400" u="sng" dirty="0" smtClean="0"/>
              <a:t>relatively easy to produce a </a:t>
            </a:r>
            <a:r>
              <a:rPr lang="en-US" sz="2400" b="1" u="sng" dirty="0" smtClean="0"/>
              <a:t>tsunami runup map</a:t>
            </a:r>
            <a:r>
              <a:rPr lang="en-US" sz="2400" u="sng" dirty="0" smtClean="0"/>
              <a:t> showing where waves were encountered and how big they were</a:t>
            </a:r>
          </a:p>
          <a:p>
            <a:pPr lvl="1">
              <a:buFont typeface="Wingdings" panose="05000000000000000000" pitchFamily="2" charset="2"/>
              <a:buChar char="Ø"/>
              <a:defRPr/>
            </a:pPr>
            <a:r>
              <a:rPr lang="en-US" sz="2400" dirty="0" smtClean="0"/>
              <a:t>A </a:t>
            </a:r>
            <a:r>
              <a:rPr lang="en-US" sz="2400" b="1" dirty="0" smtClean="0"/>
              <a:t>community in a tsunami prone area </a:t>
            </a:r>
            <a:r>
              <a:rPr lang="en-US" sz="2400" dirty="0" smtClean="0"/>
              <a:t>can produce a </a:t>
            </a:r>
            <a:r>
              <a:rPr lang="en-US" sz="2400" b="1" u="sng" dirty="0" smtClean="0"/>
              <a:t>hazard map </a:t>
            </a:r>
            <a:r>
              <a:rPr lang="en-US" sz="2400" u="sng" dirty="0" smtClean="0"/>
              <a:t>showing areas where runup waves can happen </a:t>
            </a:r>
          </a:p>
          <a:p>
            <a:pPr lvl="2">
              <a:buFont typeface="Wingdings" panose="05000000000000000000" pitchFamily="2" charset="2"/>
              <a:buChar char="v"/>
              <a:defRPr/>
            </a:pPr>
            <a:r>
              <a:rPr lang="en-US" sz="2400" b="1" u="sng" dirty="0" smtClean="0"/>
              <a:t>These maps could help a community lesson the damage if a tsunami should happen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0"/>
            <a:ext cx="8763000" cy="1143000"/>
          </a:xfrm>
        </p:spPr>
        <p:txBody>
          <a:bodyPr>
            <a:normAutofit/>
          </a:bodyPr>
          <a:lstStyle/>
          <a:p>
            <a:pPr>
              <a:defRPr/>
            </a:pPr>
            <a:r>
              <a:rPr lang="en-US" sz="4000" dirty="0" smtClean="0"/>
              <a:t>Past Earthquakes and Tsunamis</a:t>
            </a:r>
            <a:endParaRPr lang="en-US" sz="4000" dirty="0"/>
          </a:p>
        </p:txBody>
      </p:sp>
      <p:sp>
        <p:nvSpPr>
          <p:cNvPr id="3" name="Text Placeholder 2"/>
          <p:cNvSpPr>
            <a:spLocks noGrp="1"/>
          </p:cNvSpPr>
          <p:nvPr>
            <p:ph type="body" idx="4294967295"/>
          </p:nvPr>
        </p:nvSpPr>
        <p:spPr>
          <a:xfrm>
            <a:off x="0" y="838200"/>
            <a:ext cx="9144000" cy="5521325"/>
          </a:xfrm>
        </p:spPr>
        <p:txBody>
          <a:bodyPr>
            <a:noAutofit/>
          </a:bodyPr>
          <a:lstStyle/>
          <a:p>
            <a:pPr>
              <a:defRPr/>
            </a:pPr>
            <a:r>
              <a:rPr lang="en-US" sz="2200" dirty="0" smtClean="0"/>
              <a:t>On Dec. 26, 2004, a 9.1earthquake happened below the Indian Ocean of the west coast of Indonesia</a:t>
            </a:r>
          </a:p>
          <a:p>
            <a:pPr lvl="1">
              <a:defRPr/>
            </a:pPr>
            <a:r>
              <a:rPr lang="en-US" dirty="0" smtClean="0"/>
              <a:t>The result of that earthquake was a tsunami which caused the most damage ever recorded</a:t>
            </a:r>
          </a:p>
          <a:p>
            <a:pPr lvl="2">
              <a:defRPr/>
            </a:pPr>
            <a:r>
              <a:rPr lang="en-US" sz="2200" dirty="0" smtClean="0"/>
              <a:t>Close to 230,000 people were killed</a:t>
            </a:r>
          </a:p>
          <a:p>
            <a:pPr lvl="2">
              <a:defRPr/>
            </a:pPr>
            <a:r>
              <a:rPr lang="en-US" sz="2200" dirty="0" smtClean="0"/>
              <a:t>Hundreds of thousands injured</a:t>
            </a:r>
          </a:p>
          <a:p>
            <a:pPr lvl="2">
              <a:defRPr/>
            </a:pPr>
            <a:r>
              <a:rPr lang="en-US" sz="2200" dirty="0" smtClean="0"/>
              <a:t>The rupture was about the length of California and the uplift was about 65 ft.</a:t>
            </a:r>
          </a:p>
          <a:p>
            <a:pPr lvl="2">
              <a:defRPr/>
            </a:pPr>
            <a:r>
              <a:rPr lang="en-US" sz="2200" dirty="0" smtClean="0"/>
              <a:t>There was no tsunami warning system in the Indian Ocean, leading to more people killed and hurt</a:t>
            </a:r>
          </a:p>
          <a:p>
            <a:pPr lvl="2">
              <a:defRPr/>
            </a:pPr>
            <a:r>
              <a:rPr lang="en-US" sz="2200" dirty="0" smtClean="0"/>
              <a:t>Recognizing the signs of a coming tsunami saved many lives</a:t>
            </a:r>
          </a:p>
          <a:p>
            <a:pPr>
              <a:defRPr/>
            </a:pPr>
            <a:r>
              <a:rPr lang="en-US" sz="2200" dirty="0" smtClean="0"/>
              <a:t>Since this earthquake and tsunami happened a warning system has been installed on the Indian Ocean floor</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C:\Users\Cindy\Desktop\pictures\runu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371600"/>
            <a:ext cx="6248400" cy="468002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171700" y="533400"/>
            <a:ext cx="4953000" cy="707886"/>
          </a:xfrm>
          <a:prstGeom prst="rect">
            <a:avLst/>
          </a:prstGeom>
          <a:noFill/>
        </p:spPr>
        <p:txBody>
          <a:bodyPr wrap="square" rtlCol="0">
            <a:spAutoFit/>
          </a:bodyPr>
          <a:lstStyle/>
          <a:p>
            <a:pPr algn="ctr"/>
            <a:r>
              <a:rPr lang="en-US" sz="4000" dirty="0" smtClean="0">
                <a:latin typeface="+mj-lt"/>
              </a:rPr>
              <a:t>Runup Map</a:t>
            </a:r>
            <a:endParaRPr lang="en-US" sz="4000" dirty="0">
              <a:latin typeface="+mj-lt"/>
            </a:endParaRPr>
          </a:p>
        </p:txBody>
      </p:sp>
    </p:spTree>
    <p:extLst>
      <p:ext uri="{BB962C8B-B14F-4D97-AF65-F5344CB8AC3E}">
        <p14:creationId xmlns:p14="http://schemas.microsoft.com/office/powerpoint/2010/main" val="4920169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28600"/>
            <a:ext cx="8610600" cy="914400"/>
          </a:xfrm>
        </p:spPr>
        <p:txBody>
          <a:bodyPr>
            <a:normAutofit/>
          </a:bodyPr>
          <a:lstStyle/>
          <a:p>
            <a:pPr>
              <a:defRPr/>
            </a:pPr>
            <a:r>
              <a:rPr lang="en-US" sz="4400" dirty="0" smtClean="0"/>
              <a:t>Minimizing the Tsunami Hazard</a:t>
            </a:r>
            <a:endParaRPr lang="en-US" sz="4400" dirty="0"/>
          </a:p>
        </p:txBody>
      </p:sp>
      <p:sp>
        <p:nvSpPr>
          <p:cNvPr id="3" name="Text Placeholder 2"/>
          <p:cNvSpPr>
            <a:spLocks noGrp="1"/>
          </p:cNvSpPr>
          <p:nvPr>
            <p:ph type="body" idx="4294967295"/>
          </p:nvPr>
        </p:nvSpPr>
        <p:spPr>
          <a:xfrm>
            <a:off x="685800" y="1295400"/>
            <a:ext cx="8077200" cy="4572000"/>
          </a:xfrm>
        </p:spPr>
        <p:txBody>
          <a:bodyPr>
            <a:noAutofit/>
          </a:bodyPr>
          <a:lstStyle/>
          <a:p>
            <a:pPr>
              <a:defRPr/>
            </a:pPr>
            <a:r>
              <a:rPr lang="en-US" sz="2600" b="1" u="sng" dirty="0" smtClean="0"/>
              <a:t>Land Use</a:t>
            </a:r>
          </a:p>
          <a:p>
            <a:pPr lvl="1">
              <a:defRPr/>
            </a:pPr>
            <a:endParaRPr lang="en-US" sz="1400" dirty="0" smtClean="0"/>
          </a:p>
          <a:p>
            <a:pPr lvl="1">
              <a:buFont typeface="Wingdings" panose="05000000000000000000" pitchFamily="2" charset="2"/>
              <a:buChar char="Ø"/>
              <a:defRPr/>
            </a:pPr>
            <a:r>
              <a:rPr lang="en-US" sz="2500" dirty="0" smtClean="0"/>
              <a:t>If the area has a tsunami hazard, </a:t>
            </a:r>
            <a:r>
              <a:rPr lang="en-US" sz="2500" b="1" u="sng" dirty="0" smtClean="0"/>
              <a:t>using specific land use helps to limit damage from the waves</a:t>
            </a:r>
          </a:p>
          <a:p>
            <a:pPr lvl="1">
              <a:buFont typeface="Wingdings" panose="05000000000000000000" pitchFamily="2" charset="2"/>
              <a:buChar char="Ø"/>
              <a:defRPr/>
            </a:pPr>
            <a:r>
              <a:rPr lang="en-US" sz="2500" b="1" u="sng" dirty="0" smtClean="0"/>
              <a:t>Planting large trees along coastal area helps to decrease the damage behind the trees</a:t>
            </a:r>
          </a:p>
          <a:p>
            <a:pPr lvl="1">
              <a:buFont typeface="Wingdings" panose="05000000000000000000" pitchFamily="2" charset="2"/>
              <a:buChar char="Ø"/>
              <a:defRPr/>
            </a:pPr>
            <a:r>
              <a:rPr lang="en-US" sz="2500" dirty="0" smtClean="0"/>
              <a:t>The </a:t>
            </a:r>
            <a:r>
              <a:rPr lang="en-US" sz="2500" b="1" u="sng" dirty="0" smtClean="0"/>
              <a:t>trees will reduce the velocity of the incoming water</a:t>
            </a:r>
          </a:p>
          <a:p>
            <a:pPr lvl="1">
              <a:buFont typeface="Wingdings" panose="05000000000000000000" pitchFamily="2" charset="2"/>
              <a:buChar char="Ø"/>
              <a:defRPr/>
            </a:pPr>
            <a:r>
              <a:rPr lang="en-US" sz="2500" b="1" u="sng" dirty="0" smtClean="0"/>
              <a:t>Land-use planning includes</a:t>
            </a:r>
            <a:r>
              <a:rPr lang="en-US" sz="2500" dirty="0" smtClean="0"/>
              <a:t>: </a:t>
            </a:r>
          </a:p>
          <a:p>
            <a:pPr lvl="2">
              <a:buFont typeface="Wingdings" panose="05000000000000000000" pitchFamily="2" charset="2"/>
              <a:buChar char="v"/>
              <a:defRPr/>
            </a:pPr>
            <a:r>
              <a:rPr lang="en-US" sz="2400" b="1" u="sng" dirty="0" smtClean="0"/>
              <a:t>Identifying where serious tsunami damage has or could occur can avoid damage in future  tsunamis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52400" y="990600"/>
            <a:ext cx="8839200" cy="5181600"/>
          </a:xfrm>
        </p:spPr>
        <p:txBody>
          <a:bodyPr>
            <a:normAutofit/>
          </a:bodyPr>
          <a:lstStyle/>
          <a:p>
            <a:pPr>
              <a:defRPr/>
            </a:pPr>
            <a:r>
              <a:rPr lang="en-US" b="1" u="sng" dirty="0" smtClean="0"/>
              <a:t>Probability Analysis</a:t>
            </a:r>
          </a:p>
          <a:p>
            <a:pPr lvl="1">
              <a:buFont typeface="Wingdings" panose="05000000000000000000" pitchFamily="2" charset="2"/>
              <a:buChar char="Ø"/>
              <a:defRPr/>
            </a:pPr>
            <a:r>
              <a:rPr lang="en-US" sz="2300" dirty="0" smtClean="0"/>
              <a:t>The </a:t>
            </a:r>
            <a:r>
              <a:rPr lang="en-US" sz="2300" b="1" u="sng" dirty="0" smtClean="0"/>
              <a:t>risk of a particular even happening can be “predicted” using mathematically probability calculations</a:t>
            </a:r>
          </a:p>
          <a:p>
            <a:pPr lvl="1">
              <a:buFont typeface="Wingdings" panose="05000000000000000000" pitchFamily="2" charset="2"/>
              <a:buChar char="Ø"/>
              <a:defRPr/>
            </a:pPr>
            <a:r>
              <a:rPr lang="en-US" sz="2300" b="1" u="sng" dirty="0" smtClean="0"/>
              <a:t>To create this probability of a tsunami happening in an area there are certain events we have to look at. </a:t>
            </a:r>
            <a:r>
              <a:rPr lang="en-US" sz="2300" dirty="0" smtClean="0"/>
              <a:t>These are: </a:t>
            </a:r>
          </a:p>
          <a:p>
            <a:pPr lvl="3">
              <a:buFont typeface="Wingdings" panose="05000000000000000000" pitchFamily="2" charset="2"/>
              <a:buChar char="v"/>
              <a:defRPr/>
            </a:pPr>
            <a:r>
              <a:rPr lang="en-US" sz="2300" u="sng" dirty="0" smtClean="0"/>
              <a:t>Identify and specify the </a:t>
            </a:r>
            <a:r>
              <a:rPr lang="en-US" sz="2300" b="1" u="sng" dirty="0" smtClean="0"/>
              <a:t>potential earthquake sources</a:t>
            </a:r>
            <a:r>
              <a:rPr lang="en-US" sz="2300" u="sng" dirty="0" smtClean="0"/>
              <a:t> and their associated uncertainties</a:t>
            </a:r>
          </a:p>
          <a:p>
            <a:pPr lvl="3">
              <a:buFont typeface="Wingdings" panose="05000000000000000000" pitchFamily="2" charset="2"/>
              <a:buChar char="v"/>
              <a:defRPr/>
            </a:pPr>
            <a:r>
              <a:rPr lang="en-US" sz="2300" u="sng" dirty="0" smtClean="0"/>
              <a:t>Specify relationships that will </a:t>
            </a:r>
            <a:r>
              <a:rPr lang="en-US" sz="2300" b="1" u="sng" dirty="0" smtClean="0"/>
              <a:t>reduce the size of tsunami waves as they travel from the source area</a:t>
            </a:r>
          </a:p>
          <a:p>
            <a:pPr lvl="3">
              <a:buFont typeface="Wingdings" panose="05000000000000000000" pitchFamily="2" charset="2"/>
              <a:buChar char="v"/>
              <a:defRPr/>
            </a:pPr>
            <a:r>
              <a:rPr lang="en-US" sz="2300" b="1" u="sng" dirty="0" smtClean="0"/>
              <a:t>Apply probabilistic analysis to the tsunami hazard</a:t>
            </a:r>
            <a:r>
              <a:rPr lang="en-US" sz="2300" dirty="0" smtClean="0"/>
              <a:t> similar to what is </a:t>
            </a:r>
            <a:r>
              <a:rPr lang="en-US" sz="2300" b="1" u="sng" dirty="0" smtClean="0"/>
              <a:t>currently being done for earthquake hazard analysis</a:t>
            </a:r>
            <a:r>
              <a:rPr lang="en-US" sz="2300" dirty="0" smtClean="0"/>
              <a:t>  </a:t>
            </a:r>
          </a:p>
          <a:p>
            <a:pPr lvl="4">
              <a:buFont typeface="Courier New" panose="02070309020205020404" pitchFamily="49" charset="0"/>
              <a:buChar char="o"/>
              <a:defRPr/>
            </a:pPr>
            <a:r>
              <a:rPr lang="en-US" sz="2300" b="1" u="sng" dirty="0" smtClean="0"/>
              <a:t>Consider that tsunamis originate from multiple sources</a:t>
            </a:r>
          </a:p>
          <a:p>
            <a:pPr lvl="5">
              <a:buFont typeface="Wingdings" panose="05000000000000000000" pitchFamily="2" charset="2"/>
              <a:buChar char="§"/>
              <a:defRPr/>
            </a:pPr>
            <a:r>
              <a:rPr lang="en-US" sz="2300" dirty="0" smtClean="0"/>
              <a:t>This technique is the </a:t>
            </a:r>
            <a:r>
              <a:rPr lang="en-US" sz="2300" b="1" u="sng" dirty="0" smtClean="0"/>
              <a:t>Monte Carlo simulation  </a:t>
            </a:r>
          </a:p>
        </p:txBody>
      </p:sp>
      <p:sp>
        <p:nvSpPr>
          <p:cNvPr id="3" name="Title 2"/>
          <p:cNvSpPr>
            <a:spLocks noGrp="1"/>
          </p:cNvSpPr>
          <p:nvPr>
            <p:ph type="title" idx="4294967295"/>
          </p:nvPr>
        </p:nvSpPr>
        <p:spPr>
          <a:xfrm>
            <a:off x="457200" y="304800"/>
            <a:ext cx="8382000" cy="762000"/>
          </a:xfrm>
        </p:spPr>
        <p:txBody>
          <a:bodyPr>
            <a:normAutofit/>
          </a:bodyPr>
          <a:lstStyle/>
          <a:p>
            <a:pPr>
              <a:defRPr/>
            </a:pPr>
            <a:r>
              <a:rPr lang="en-US" sz="4000" dirty="0" smtClean="0"/>
              <a:t>Minimizing the Tsunami Hazard</a:t>
            </a:r>
            <a:endParaRPr lang="en-US" sz="4000" dirty="0"/>
          </a:p>
        </p:txBody>
      </p:sp>
    </p:spTree>
    <p:extLst>
      <p:ext uri="{BB962C8B-B14F-4D97-AF65-F5344CB8AC3E}">
        <p14:creationId xmlns:p14="http://schemas.microsoft.com/office/powerpoint/2010/main" val="35403621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0"/>
            <a:ext cx="8610600" cy="1143000"/>
          </a:xfrm>
        </p:spPr>
        <p:txBody>
          <a:bodyPr>
            <a:normAutofit/>
          </a:bodyPr>
          <a:lstStyle/>
          <a:p>
            <a:pPr>
              <a:defRPr/>
            </a:pPr>
            <a:r>
              <a:rPr lang="en-US" dirty="0" smtClean="0"/>
              <a:t>Minimizing the Tsunami Hazard</a:t>
            </a:r>
            <a:endParaRPr lang="en-US" dirty="0"/>
          </a:p>
        </p:txBody>
      </p:sp>
      <p:sp>
        <p:nvSpPr>
          <p:cNvPr id="3" name="Text Placeholder 2"/>
          <p:cNvSpPr>
            <a:spLocks noGrp="1"/>
          </p:cNvSpPr>
          <p:nvPr>
            <p:ph type="body" idx="4294967295"/>
          </p:nvPr>
        </p:nvSpPr>
        <p:spPr>
          <a:xfrm>
            <a:off x="152400" y="1143000"/>
            <a:ext cx="8839200" cy="4953000"/>
          </a:xfrm>
        </p:spPr>
        <p:txBody>
          <a:bodyPr>
            <a:noAutofit/>
          </a:bodyPr>
          <a:lstStyle/>
          <a:p>
            <a:pPr>
              <a:defRPr/>
            </a:pPr>
            <a:r>
              <a:rPr lang="en-US" sz="2600" b="1" u="sng" dirty="0" smtClean="0"/>
              <a:t>Education</a:t>
            </a:r>
          </a:p>
          <a:p>
            <a:pPr lvl="1">
              <a:buFont typeface="Wingdings" panose="05000000000000000000" pitchFamily="2" charset="2"/>
              <a:buChar char="Ø"/>
              <a:defRPr/>
            </a:pPr>
            <a:r>
              <a:rPr lang="en-US" sz="2300" dirty="0" smtClean="0"/>
              <a:t>Education concerning the tsunami hazard is </a:t>
            </a:r>
            <a:r>
              <a:rPr lang="en-US" sz="2300" b="1" dirty="0" smtClean="0"/>
              <a:t>critical to minimizing risk</a:t>
            </a:r>
          </a:p>
          <a:p>
            <a:pPr lvl="1">
              <a:buFont typeface="Wingdings" panose="05000000000000000000" pitchFamily="2" charset="2"/>
              <a:buChar char="Ø"/>
              <a:defRPr/>
            </a:pPr>
            <a:endParaRPr lang="en-US" sz="1200" b="1" dirty="0" smtClean="0"/>
          </a:p>
          <a:p>
            <a:pPr lvl="1">
              <a:buFont typeface="Wingdings" panose="05000000000000000000" pitchFamily="2" charset="2"/>
              <a:buChar char="Ø"/>
              <a:defRPr/>
            </a:pPr>
            <a:r>
              <a:rPr lang="en-US" sz="2300" dirty="0" smtClean="0"/>
              <a:t>Educating people to listen for either a </a:t>
            </a:r>
            <a:r>
              <a:rPr lang="en-US" sz="2300" b="1" dirty="0" smtClean="0"/>
              <a:t>tsunami watch </a:t>
            </a:r>
            <a:r>
              <a:rPr lang="en-US" sz="2300" dirty="0" smtClean="0"/>
              <a:t>or a </a:t>
            </a:r>
            <a:r>
              <a:rPr lang="en-US" sz="2300" b="1" dirty="0" smtClean="0"/>
              <a:t>tsunami warning is important</a:t>
            </a:r>
          </a:p>
          <a:p>
            <a:pPr lvl="1">
              <a:buFont typeface="Wingdings" panose="05000000000000000000" pitchFamily="2" charset="2"/>
              <a:buChar char="Ø"/>
              <a:defRPr/>
            </a:pPr>
            <a:endParaRPr lang="en-US" sz="1200" b="1" dirty="0" smtClean="0"/>
          </a:p>
          <a:p>
            <a:pPr lvl="1">
              <a:buFont typeface="Wingdings" panose="05000000000000000000" pitchFamily="2" charset="2"/>
              <a:buChar char="Ø"/>
              <a:defRPr/>
            </a:pPr>
            <a:r>
              <a:rPr lang="en-US" sz="2300" dirty="0" smtClean="0"/>
              <a:t>People who know what to </a:t>
            </a:r>
            <a:r>
              <a:rPr lang="en-US" sz="2300" b="1" u="sng" dirty="0" smtClean="0"/>
              <a:t>look for before a tsunami wave is coming have helped to save lives during huge tsunamis</a:t>
            </a:r>
            <a:r>
              <a:rPr lang="en-US" sz="2300" dirty="0" smtClean="0"/>
              <a:t>. This is </a:t>
            </a:r>
            <a:r>
              <a:rPr lang="en-US" sz="2300" b="1" u="sng" dirty="0" smtClean="0"/>
              <a:t>natures warning system</a:t>
            </a:r>
          </a:p>
          <a:p>
            <a:pPr lvl="1">
              <a:buFont typeface="Wingdings" panose="05000000000000000000" pitchFamily="2" charset="2"/>
              <a:buChar char="Ø"/>
              <a:defRPr/>
            </a:pPr>
            <a:endParaRPr lang="en-US" sz="1200" u="sng" dirty="0" smtClean="0"/>
          </a:p>
          <a:p>
            <a:pPr lvl="1">
              <a:buFont typeface="Wingdings" panose="05000000000000000000" pitchFamily="2" charset="2"/>
              <a:buChar char="Ø"/>
              <a:defRPr/>
            </a:pPr>
            <a:r>
              <a:rPr lang="en-US" sz="2300" dirty="0" smtClean="0"/>
              <a:t>People must learn that </a:t>
            </a:r>
            <a:r>
              <a:rPr lang="en-US" sz="2300" b="1" u="sng" dirty="0" smtClean="0"/>
              <a:t>tsunamis have have second and third waves</a:t>
            </a:r>
            <a:r>
              <a:rPr lang="en-US" sz="2300" dirty="0" smtClean="0"/>
              <a:t>. They need to </a:t>
            </a:r>
            <a:r>
              <a:rPr lang="en-US" sz="2300" b="1" u="sng" dirty="0" smtClean="0"/>
              <a:t>understand that so they stay on high ground until the danger is totally gone.</a:t>
            </a:r>
          </a:p>
        </p:txBody>
      </p:sp>
    </p:spTree>
    <p:extLst>
      <p:ext uri="{BB962C8B-B14F-4D97-AF65-F5344CB8AC3E}">
        <p14:creationId xmlns:p14="http://schemas.microsoft.com/office/powerpoint/2010/main" val="7882021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28600"/>
            <a:ext cx="8382000" cy="914400"/>
          </a:xfrm>
        </p:spPr>
        <p:txBody>
          <a:bodyPr>
            <a:normAutofit/>
          </a:bodyPr>
          <a:lstStyle/>
          <a:p>
            <a:pPr>
              <a:defRPr/>
            </a:pPr>
            <a:r>
              <a:rPr lang="en-US" sz="4000" dirty="0" smtClean="0"/>
              <a:t>Minimizing the Tsunami Hazard</a:t>
            </a:r>
            <a:endParaRPr lang="en-US" sz="4000" dirty="0"/>
          </a:p>
        </p:txBody>
      </p:sp>
      <p:sp>
        <p:nvSpPr>
          <p:cNvPr id="3" name="Text Placeholder 2"/>
          <p:cNvSpPr>
            <a:spLocks noGrp="1"/>
          </p:cNvSpPr>
          <p:nvPr>
            <p:ph type="body" idx="4294967295"/>
          </p:nvPr>
        </p:nvSpPr>
        <p:spPr>
          <a:xfrm>
            <a:off x="152400" y="1219200"/>
            <a:ext cx="8915400" cy="4876800"/>
          </a:xfrm>
        </p:spPr>
        <p:txBody>
          <a:bodyPr>
            <a:normAutofit fontScale="92500" lnSpcReduction="10000"/>
          </a:bodyPr>
          <a:lstStyle/>
          <a:p>
            <a:pPr>
              <a:defRPr/>
            </a:pPr>
            <a:r>
              <a:rPr lang="en-US" sz="2600" b="1" u="sng" dirty="0" smtClean="0"/>
              <a:t>Tsunami-Ready Status</a:t>
            </a:r>
          </a:p>
          <a:p>
            <a:pPr>
              <a:defRPr/>
            </a:pPr>
            <a:endParaRPr lang="en-US" sz="1400" b="1" dirty="0" smtClean="0"/>
          </a:p>
          <a:p>
            <a:pPr lvl="1">
              <a:buFont typeface="Wingdings" panose="05000000000000000000" pitchFamily="2" charset="2"/>
              <a:buChar char="Ø"/>
              <a:defRPr/>
            </a:pPr>
            <a:r>
              <a:rPr lang="en-US" sz="2600" b="1" u="sng" dirty="0" smtClean="0"/>
              <a:t>Establish an emergency operation center with 24- hour capability</a:t>
            </a:r>
          </a:p>
          <a:p>
            <a:pPr lvl="1">
              <a:buFont typeface="Wingdings" panose="05000000000000000000" pitchFamily="2" charset="2"/>
              <a:buChar char="Ø"/>
              <a:defRPr/>
            </a:pPr>
            <a:endParaRPr lang="en-US" sz="1500" b="1" u="sng" dirty="0" smtClean="0"/>
          </a:p>
          <a:p>
            <a:pPr lvl="1">
              <a:buFont typeface="Wingdings" panose="05000000000000000000" pitchFamily="2" charset="2"/>
              <a:buChar char="Ø"/>
              <a:defRPr/>
            </a:pPr>
            <a:r>
              <a:rPr lang="en-US" sz="2400" b="1" u="sng" dirty="0" smtClean="0"/>
              <a:t>Have ways to receive tsunami warnings: from agencies such </a:t>
            </a:r>
            <a:r>
              <a:rPr lang="en-US" sz="2400" dirty="0" smtClean="0"/>
              <a:t>as: the</a:t>
            </a:r>
            <a:r>
              <a:rPr lang="en-US" sz="2400" b="1" u="sng" dirty="0" smtClean="0"/>
              <a:t> </a:t>
            </a:r>
            <a:r>
              <a:rPr lang="en-US" sz="2400" dirty="0" smtClean="0"/>
              <a:t>National Weather Service, Canadian Meteorological Centre, Coast Guard, or other agencies</a:t>
            </a:r>
          </a:p>
          <a:p>
            <a:pPr lvl="1">
              <a:buFont typeface="Wingdings" panose="05000000000000000000" pitchFamily="2" charset="2"/>
              <a:buChar char="Ø"/>
              <a:defRPr/>
            </a:pPr>
            <a:endParaRPr lang="en-US" sz="1400" dirty="0" smtClean="0"/>
          </a:p>
          <a:p>
            <a:pPr lvl="1">
              <a:buFont typeface="Wingdings" panose="05000000000000000000" pitchFamily="2" charset="2"/>
              <a:buChar char="Ø"/>
              <a:defRPr/>
            </a:pPr>
            <a:r>
              <a:rPr lang="en-US" sz="2400" b="1" u="sng" dirty="0" smtClean="0"/>
              <a:t>Create other ways to alert the public</a:t>
            </a:r>
          </a:p>
          <a:p>
            <a:pPr lvl="1">
              <a:buFont typeface="Wingdings" panose="05000000000000000000" pitchFamily="2" charset="2"/>
              <a:buChar char="Ø"/>
              <a:defRPr/>
            </a:pPr>
            <a:endParaRPr lang="en-US" sz="1400" dirty="0" smtClean="0"/>
          </a:p>
          <a:p>
            <a:pPr lvl="1">
              <a:buFont typeface="Wingdings" panose="05000000000000000000" pitchFamily="2" charset="2"/>
              <a:buChar char="Ø"/>
              <a:defRPr/>
            </a:pPr>
            <a:r>
              <a:rPr lang="en-US" sz="2400" b="1" u="sng" dirty="0" smtClean="0"/>
              <a:t>Develop a tsunami preparedness plan with emergency drills</a:t>
            </a:r>
          </a:p>
          <a:p>
            <a:pPr lvl="1">
              <a:buFont typeface="Wingdings" panose="05000000000000000000" pitchFamily="2" charset="2"/>
              <a:buChar char="Ø"/>
              <a:defRPr/>
            </a:pPr>
            <a:endParaRPr lang="en-US" sz="1400" dirty="0" smtClean="0"/>
          </a:p>
          <a:p>
            <a:pPr lvl="1">
              <a:buFont typeface="Wingdings" panose="05000000000000000000" pitchFamily="2" charset="2"/>
              <a:buChar char="Ø"/>
              <a:defRPr/>
            </a:pPr>
            <a:r>
              <a:rPr lang="en-US" sz="2400" b="1" u="sng" dirty="0" smtClean="0"/>
              <a:t>Promote a community awareness program to educate people concerning a tsunami hazard</a:t>
            </a:r>
          </a:p>
        </p:txBody>
      </p:sp>
    </p:spTree>
    <p:extLst>
      <p:ext uri="{BB962C8B-B14F-4D97-AF65-F5344CB8AC3E}">
        <p14:creationId xmlns:p14="http://schemas.microsoft.com/office/powerpoint/2010/main" val="12037028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C:\Users\Cindy\Desktop\pictures\wav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362200"/>
            <a:ext cx="7464425" cy="302152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81000" y="607874"/>
            <a:ext cx="8229600" cy="1200329"/>
          </a:xfrm>
          <a:prstGeom prst="rect">
            <a:avLst/>
          </a:prstGeom>
        </p:spPr>
        <p:txBody>
          <a:bodyPr wrap="square">
            <a:spAutoFit/>
          </a:bodyPr>
          <a:lstStyle/>
          <a:p>
            <a:pPr algn="ctr"/>
            <a:r>
              <a:rPr lang="en-US" sz="3600" dirty="0">
                <a:solidFill>
                  <a:prstClr val="black">
                    <a:lumMod val="85000"/>
                    <a:lumOff val="15000"/>
                  </a:prstClr>
                </a:solidFill>
                <a:latin typeface="Impact"/>
                <a:ea typeface="+mj-ea"/>
                <a:cs typeface="+mj-cs"/>
              </a:rPr>
              <a:t>Perception and Personal Adjustment to Tsunami Hazard </a:t>
            </a:r>
            <a:endParaRPr lang="en-US" dirty="0"/>
          </a:p>
        </p:txBody>
      </p:sp>
    </p:spTree>
    <p:extLst>
      <p:ext uri="{BB962C8B-B14F-4D97-AF65-F5344CB8AC3E}">
        <p14:creationId xmlns:p14="http://schemas.microsoft.com/office/powerpoint/2010/main" val="2869109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1600200"/>
            <a:ext cx="8763000" cy="4876801"/>
          </a:xfrm>
        </p:spPr>
        <p:txBody>
          <a:bodyPr>
            <a:noAutofit/>
          </a:bodyPr>
          <a:lstStyle/>
          <a:p>
            <a:pPr>
              <a:defRPr/>
            </a:pPr>
            <a:r>
              <a:rPr lang="en-US" b="1" u="sng" dirty="0"/>
              <a:t>Many people do not know the signs of an approaching tsunami or what to do if a watch or warning is issued</a:t>
            </a:r>
          </a:p>
          <a:p>
            <a:pPr>
              <a:defRPr/>
            </a:pPr>
            <a:r>
              <a:rPr lang="en-US" dirty="0"/>
              <a:t>Personally if you are </a:t>
            </a:r>
            <a:r>
              <a:rPr lang="en-US" b="1" u="sng" dirty="0"/>
              <a:t>somewhere and you find a warning is issued take the following actions</a:t>
            </a:r>
            <a:r>
              <a:rPr lang="en-US" b="1" u="sng" dirty="0" smtClean="0"/>
              <a:t>:</a:t>
            </a:r>
          </a:p>
          <a:p>
            <a:pPr>
              <a:defRPr/>
            </a:pPr>
            <a:endParaRPr lang="en-US" sz="1600" b="1" u="sng" dirty="0"/>
          </a:p>
          <a:p>
            <a:pPr marL="777240" lvl="1" indent="-457200">
              <a:buFont typeface="+mj-lt"/>
              <a:buAutoNum type="arabicPeriod"/>
              <a:defRPr/>
            </a:pPr>
            <a:r>
              <a:rPr lang="en-US" sz="2400" dirty="0" smtClean="0"/>
              <a:t>Not </a:t>
            </a:r>
            <a:r>
              <a:rPr lang="en-US" sz="2400" b="1" u="sng" dirty="0" smtClean="0"/>
              <a:t>all earthquakes cause tsunamis</a:t>
            </a:r>
            <a:r>
              <a:rPr lang="en-US" sz="2400" u="sng" dirty="0" smtClean="0"/>
              <a:t>, but they can. If </a:t>
            </a:r>
            <a:r>
              <a:rPr lang="en-US" sz="2400" b="1" u="sng" dirty="0" smtClean="0"/>
              <a:t>you feel an earthquake and you are on a beach area, head to high land</a:t>
            </a:r>
          </a:p>
          <a:p>
            <a:pPr marL="777240" lvl="1" indent="-457200">
              <a:buFont typeface="+mj-lt"/>
              <a:buAutoNum type="arabicPeriod"/>
              <a:defRPr/>
            </a:pPr>
            <a:endParaRPr lang="en-US" sz="1400" b="1" u="sng" dirty="0" smtClean="0"/>
          </a:p>
          <a:p>
            <a:pPr marL="777240" lvl="1" indent="-457200">
              <a:buFont typeface="+mj-lt"/>
              <a:buAutoNum type="arabicPeriod"/>
              <a:defRPr/>
            </a:pPr>
            <a:r>
              <a:rPr lang="en-US" sz="2400" dirty="0" smtClean="0"/>
              <a:t>If the </a:t>
            </a:r>
            <a:r>
              <a:rPr lang="en-US" sz="2400" b="1" u="sng" dirty="0" smtClean="0"/>
              <a:t>trough of a tsunami wave arrives first, the ocean will recede.  This is a warning sign</a:t>
            </a:r>
          </a:p>
          <a:p>
            <a:pPr marL="777240" lvl="1" indent="-457200">
              <a:buFont typeface="+mj-lt"/>
              <a:buAutoNum type="arabicPeriod"/>
              <a:defRPr/>
            </a:pPr>
            <a:endParaRPr lang="en-US" sz="1400" b="1" u="sng" dirty="0" smtClean="0"/>
          </a:p>
        </p:txBody>
      </p:sp>
      <p:sp>
        <p:nvSpPr>
          <p:cNvPr id="3" name="Title 2"/>
          <p:cNvSpPr>
            <a:spLocks noGrp="1"/>
          </p:cNvSpPr>
          <p:nvPr>
            <p:ph type="title" idx="4294967295"/>
          </p:nvPr>
        </p:nvSpPr>
        <p:spPr>
          <a:xfrm>
            <a:off x="228600" y="457200"/>
            <a:ext cx="8763000" cy="1066800"/>
          </a:xfrm>
        </p:spPr>
        <p:txBody>
          <a:bodyPr>
            <a:noAutofit/>
          </a:bodyPr>
          <a:lstStyle/>
          <a:p>
            <a:pPr>
              <a:defRPr/>
            </a:pPr>
            <a:r>
              <a:rPr lang="en-US" sz="3600" dirty="0" smtClean="0"/>
              <a:t>Perception and Personal Adjustment to Tsunami Hazard </a:t>
            </a:r>
            <a:endParaRPr lang="en-US" sz="3600" dirty="0"/>
          </a:p>
        </p:txBody>
      </p:sp>
    </p:spTree>
    <p:extLst>
      <p:ext uri="{BB962C8B-B14F-4D97-AF65-F5344CB8AC3E}">
        <p14:creationId xmlns:p14="http://schemas.microsoft.com/office/powerpoint/2010/main" val="40195380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1752600"/>
            <a:ext cx="8077200" cy="4343400"/>
          </a:xfrm>
        </p:spPr>
        <p:txBody>
          <a:bodyPr>
            <a:normAutofit fontScale="92500"/>
          </a:bodyPr>
          <a:lstStyle/>
          <a:p>
            <a:pPr marL="834390" lvl="1" indent="-514350">
              <a:buFont typeface="+mj-lt"/>
              <a:buAutoNum type="arabicPeriod" startAt="3"/>
              <a:defRPr/>
            </a:pPr>
            <a:r>
              <a:rPr lang="en-US" sz="2400" u="sng" dirty="0"/>
              <a:t>Although </a:t>
            </a:r>
            <a:r>
              <a:rPr lang="en-US" sz="2400" b="1" u="sng" dirty="0"/>
              <a:t>a tsunami may be relatively small at one location, it may be much larger nearby</a:t>
            </a:r>
          </a:p>
          <a:p>
            <a:pPr marL="777240" lvl="1" indent="-457200">
              <a:buFont typeface="+mj-lt"/>
              <a:buAutoNum type="arabicPeriod" startAt="3"/>
              <a:defRPr/>
            </a:pPr>
            <a:endParaRPr lang="en-US" sz="1500" u="sng" dirty="0" smtClean="0"/>
          </a:p>
          <a:p>
            <a:pPr marL="777240" lvl="1" indent="-457200">
              <a:buFont typeface="+mj-lt"/>
              <a:buAutoNum type="arabicPeriod" startAt="3"/>
              <a:defRPr/>
            </a:pPr>
            <a:r>
              <a:rPr lang="en-US" sz="2400" u="sng" dirty="0" smtClean="0"/>
              <a:t>Tsunamis </a:t>
            </a:r>
            <a:r>
              <a:rPr lang="en-US" sz="2400" b="1" u="sng" dirty="0"/>
              <a:t>generally consist of a series of waves, and there can be up to an hour between </a:t>
            </a:r>
            <a:r>
              <a:rPr lang="en-US" sz="2400" b="1" u="sng" dirty="0" smtClean="0"/>
              <a:t>waves</a:t>
            </a:r>
          </a:p>
          <a:p>
            <a:pPr marL="662940" lvl="1" indent="-342900">
              <a:buFont typeface="+mj-lt"/>
              <a:buAutoNum type="arabicPeriod" startAt="3"/>
              <a:defRPr/>
            </a:pPr>
            <a:endParaRPr lang="en-US" sz="1600" b="1" u="sng" dirty="0"/>
          </a:p>
          <a:p>
            <a:pPr marL="777240" lvl="1" indent="-457200">
              <a:buFont typeface="+mj-lt"/>
              <a:buAutoNum type="arabicPeriod" startAt="3"/>
              <a:defRPr/>
            </a:pPr>
            <a:r>
              <a:rPr lang="en-US" sz="2400" dirty="0"/>
              <a:t>As </a:t>
            </a:r>
            <a:r>
              <a:rPr lang="en-US" sz="2400" b="1" u="sng" dirty="0"/>
              <a:t>coastal communities gain tsunami-readiness status, they will have warning sirens; if you hear a siren, move away from the beach to higher </a:t>
            </a:r>
            <a:r>
              <a:rPr lang="en-US" sz="2400" b="1" u="sng" dirty="0" smtClean="0"/>
              <a:t>ground</a:t>
            </a:r>
          </a:p>
          <a:p>
            <a:pPr marL="662940" lvl="1" indent="-342900">
              <a:buFont typeface="+mj-lt"/>
              <a:buAutoNum type="arabicPeriod" startAt="3"/>
              <a:defRPr/>
            </a:pPr>
            <a:endParaRPr lang="en-US" sz="1400" b="1" u="sng" dirty="0"/>
          </a:p>
          <a:p>
            <a:pPr marL="777240" lvl="1" indent="-457200">
              <a:buFont typeface="+mj-lt"/>
              <a:buAutoNum type="arabicPeriod" startAt="3"/>
              <a:defRPr/>
            </a:pPr>
            <a:r>
              <a:rPr lang="en-US" sz="2400" dirty="0"/>
              <a:t>If you are </a:t>
            </a:r>
            <a:r>
              <a:rPr lang="en-US" sz="2400" b="1" u="sng" dirty="0"/>
              <a:t>aware that a tsunami watch or warning has been issued, do not go down to the beach to watch the tsunami</a:t>
            </a:r>
          </a:p>
        </p:txBody>
      </p:sp>
      <p:sp>
        <p:nvSpPr>
          <p:cNvPr id="3" name="Title 2"/>
          <p:cNvSpPr>
            <a:spLocks noGrp="1"/>
          </p:cNvSpPr>
          <p:nvPr>
            <p:ph type="title" idx="4294967295"/>
          </p:nvPr>
        </p:nvSpPr>
        <p:spPr>
          <a:xfrm>
            <a:off x="152400" y="457200"/>
            <a:ext cx="9144000" cy="1143000"/>
          </a:xfrm>
        </p:spPr>
        <p:txBody>
          <a:bodyPr>
            <a:noAutofit/>
          </a:bodyPr>
          <a:lstStyle/>
          <a:p>
            <a:pPr>
              <a:defRPr/>
            </a:pPr>
            <a:r>
              <a:rPr lang="en-US" sz="3600" dirty="0" smtClean="0"/>
              <a:t>Perception and Personal Adjustment to Tsunami Hazard </a:t>
            </a: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C:\Users\Cindy\Desktop\pictures\2004 earthquak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57" y="513706"/>
            <a:ext cx="3971473" cy="3971473"/>
          </a:xfrm>
          <a:prstGeom prst="rect">
            <a:avLst/>
          </a:prstGeom>
          <a:noFill/>
          <a:extLst>
            <a:ext uri="{909E8E84-426E-40DD-AFC4-6F175D3DCCD1}">
              <a14:hiddenFill xmlns:a14="http://schemas.microsoft.com/office/drawing/2010/main">
                <a:solidFill>
                  <a:srgbClr val="FFFFFF"/>
                </a:solidFill>
              </a14:hiddenFill>
            </a:ext>
          </a:extLst>
        </p:spPr>
      </p:pic>
      <p:pic>
        <p:nvPicPr>
          <p:cNvPr id="50179" name="Picture 3" descr="C:\Users\Cindy\Desktop\pictures\volcan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6307" y="3581400"/>
            <a:ext cx="5029200" cy="254250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234907" y="914400"/>
            <a:ext cx="4572000" cy="1446550"/>
          </a:xfrm>
          <a:prstGeom prst="rect">
            <a:avLst/>
          </a:prstGeom>
        </p:spPr>
        <p:txBody>
          <a:bodyPr>
            <a:spAutoFit/>
          </a:bodyPr>
          <a:lstStyle/>
          <a:p>
            <a:pPr algn="ctr"/>
            <a:r>
              <a:rPr lang="en-US" sz="4400" dirty="0">
                <a:solidFill>
                  <a:prstClr val="black">
                    <a:lumMod val="85000"/>
                    <a:lumOff val="15000"/>
                  </a:prstClr>
                </a:solidFill>
                <a:latin typeface="Impact"/>
                <a:ea typeface="+mj-ea"/>
                <a:cs typeface="+mj-cs"/>
              </a:rPr>
              <a:t>2004 Earthquake and Tsunami</a:t>
            </a:r>
            <a:endParaRPr lang="en-US" dirty="0"/>
          </a:p>
        </p:txBody>
      </p:sp>
    </p:spTree>
    <p:extLst>
      <p:ext uri="{BB962C8B-B14F-4D97-AF65-F5344CB8AC3E}">
        <p14:creationId xmlns:p14="http://schemas.microsoft.com/office/powerpoint/2010/main" val="772683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228600"/>
            <a:ext cx="8458200" cy="914400"/>
          </a:xfrm>
        </p:spPr>
        <p:txBody>
          <a:bodyPr>
            <a:normAutofit/>
          </a:bodyPr>
          <a:lstStyle/>
          <a:p>
            <a:pPr>
              <a:defRPr/>
            </a:pPr>
            <a:r>
              <a:rPr lang="en-US" sz="4400" dirty="0" smtClean="0"/>
              <a:t>2004 Earthquake and Tsunami</a:t>
            </a:r>
            <a:endParaRPr lang="en-US" sz="4400" dirty="0"/>
          </a:p>
        </p:txBody>
      </p:sp>
      <p:pic>
        <p:nvPicPr>
          <p:cNvPr id="33796" name="Picture 4" descr="http://www.masternewmedia.org/images/map_of_thye_areas_hit.gif"/>
          <p:cNvPicPr>
            <a:picLocks noChangeAspect="1" noChangeArrowheads="1"/>
          </p:cNvPicPr>
          <p:nvPr/>
        </p:nvPicPr>
        <p:blipFill>
          <a:blip r:embed="rId2" cstate="print"/>
          <a:srcRect/>
          <a:stretch>
            <a:fillRect/>
          </a:stretch>
        </p:blipFill>
        <p:spPr bwMode="auto">
          <a:xfrm>
            <a:off x="1219200" y="1295400"/>
            <a:ext cx="6854117" cy="464836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143000"/>
          </a:xfrm>
        </p:spPr>
        <p:txBody>
          <a:bodyPr>
            <a:normAutofit/>
          </a:bodyPr>
          <a:lstStyle/>
          <a:p>
            <a:pPr>
              <a:defRPr/>
            </a:pPr>
            <a:r>
              <a:rPr lang="en-US" sz="4000" dirty="0" smtClean="0"/>
              <a:t>2011 Japanese Earthquake and Tsunami</a:t>
            </a:r>
            <a:endParaRPr lang="en-US" sz="4000" dirty="0"/>
          </a:p>
        </p:txBody>
      </p:sp>
      <p:sp>
        <p:nvSpPr>
          <p:cNvPr id="3" name="Text Placeholder 2"/>
          <p:cNvSpPr>
            <a:spLocks noGrp="1"/>
          </p:cNvSpPr>
          <p:nvPr>
            <p:ph type="body" idx="4294967295"/>
          </p:nvPr>
        </p:nvSpPr>
        <p:spPr>
          <a:xfrm>
            <a:off x="381000" y="1219200"/>
            <a:ext cx="8534400" cy="4835525"/>
          </a:xfrm>
        </p:spPr>
        <p:txBody>
          <a:bodyPr>
            <a:normAutofit/>
          </a:bodyPr>
          <a:lstStyle/>
          <a:p>
            <a:pPr>
              <a:defRPr/>
            </a:pPr>
            <a:r>
              <a:rPr lang="en-US" dirty="0" smtClean="0"/>
              <a:t>2011 a 9.0 earthquake happened with a giant tsunami to follow</a:t>
            </a:r>
          </a:p>
          <a:p>
            <a:pPr lvl="1">
              <a:defRPr/>
            </a:pPr>
            <a:r>
              <a:rPr lang="en-US" sz="2400" dirty="0" smtClean="0"/>
              <a:t>A 6 to 8 meter upthrust happened due to the earthquake</a:t>
            </a:r>
          </a:p>
          <a:p>
            <a:pPr lvl="1">
              <a:defRPr/>
            </a:pPr>
            <a:r>
              <a:rPr lang="en-US" sz="2400" dirty="0" smtClean="0"/>
              <a:t>This upthrust caused a tsunami that brought destruction along the Pacific Coast of Japan’s northern island</a:t>
            </a:r>
          </a:p>
          <a:p>
            <a:pPr lvl="1">
              <a:defRPr/>
            </a:pPr>
            <a:r>
              <a:rPr lang="en-US" sz="2400" dirty="0" smtClean="0"/>
              <a:t>The tsunami propagated through the Pacific Ocean to North and South America from Alaska to Chile</a:t>
            </a:r>
          </a:p>
          <a:p>
            <a:pPr lvl="1">
              <a:defRPr/>
            </a:pPr>
            <a:r>
              <a:rPr lang="en-US" sz="2400" dirty="0" smtClean="0"/>
              <a:t>Warnings were issued and many evacuations were carried out in countries along the edge of the Pacific Ocean</a:t>
            </a:r>
          </a:p>
          <a:p>
            <a:pPr lvl="1">
              <a:defRPr/>
            </a:pPr>
            <a:r>
              <a:rPr lang="en-US" sz="2400" dirty="0" smtClean="0"/>
              <a:t>The worse damage in Japan from the tsunami was the nuclear plant which was inundated with the waves.  This cause the plant to be shut down and hoped it wouldn’t have a melt down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i.livescience.com/images/i/000/022/387/original/japan-tsunami-map-110311-02.jpg?1322844472"/>
          <p:cNvPicPr>
            <a:picLocks noChangeAspect="1" noChangeArrowheads="1"/>
          </p:cNvPicPr>
          <p:nvPr/>
        </p:nvPicPr>
        <p:blipFill>
          <a:blip r:embed="rId2" cstate="print"/>
          <a:srcRect/>
          <a:stretch>
            <a:fillRect/>
          </a:stretch>
        </p:blipFill>
        <p:spPr bwMode="auto">
          <a:xfrm>
            <a:off x="838200" y="587121"/>
            <a:ext cx="7467600" cy="533933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1066800"/>
            <a:ext cx="8686800" cy="5105400"/>
          </a:xfrm>
        </p:spPr>
        <p:txBody>
          <a:bodyPr>
            <a:normAutofit/>
          </a:bodyPr>
          <a:lstStyle/>
          <a:p>
            <a:pPr lvl="1">
              <a:defRPr/>
            </a:pPr>
            <a:r>
              <a:rPr lang="en-US" sz="2400" dirty="0" smtClean="0"/>
              <a:t>Tsunamis – Japanese for “</a:t>
            </a:r>
            <a:r>
              <a:rPr lang="en-US" sz="2400" b="1" u="sng" dirty="0" smtClean="0"/>
              <a:t>large harbor waves</a:t>
            </a:r>
            <a:r>
              <a:rPr lang="en-US" sz="2400" dirty="0" smtClean="0"/>
              <a:t>”</a:t>
            </a:r>
          </a:p>
          <a:p>
            <a:pPr lvl="1">
              <a:defRPr/>
            </a:pPr>
            <a:r>
              <a:rPr lang="en-US" sz="2400" dirty="0" smtClean="0"/>
              <a:t>A </a:t>
            </a:r>
            <a:r>
              <a:rPr lang="en-US" sz="2400" b="1" u="sng" dirty="0" smtClean="0"/>
              <a:t>serious vertical displacement of ocean water that can cause a catastrophe thousands of miles away from where they originate</a:t>
            </a:r>
          </a:p>
          <a:p>
            <a:pPr lvl="1">
              <a:defRPr/>
            </a:pPr>
            <a:r>
              <a:rPr lang="en-US" sz="2400" dirty="0" smtClean="0"/>
              <a:t>Triggered by several types of events</a:t>
            </a:r>
          </a:p>
          <a:p>
            <a:pPr lvl="2">
              <a:buFont typeface="Wingdings" panose="05000000000000000000" pitchFamily="2" charset="2"/>
              <a:buChar char="Ø"/>
              <a:defRPr/>
            </a:pPr>
            <a:r>
              <a:rPr lang="en-US" sz="2400" dirty="0" smtClean="0"/>
              <a:t>Large earthquakes causing that causes a rapid uplift or subsidence of the seafloor</a:t>
            </a:r>
          </a:p>
          <a:p>
            <a:pPr lvl="2">
              <a:buFont typeface="Wingdings" panose="05000000000000000000" pitchFamily="2" charset="2"/>
              <a:buChar char="Ø"/>
              <a:defRPr/>
            </a:pPr>
            <a:r>
              <a:rPr lang="en-US" sz="2400" dirty="0" smtClean="0"/>
              <a:t>An underwater landslide triggered by an earthquake</a:t>
            </a:r>
          </a:p>
          <a:p>
            <a:pPr lvl="2">
              <a:buFont typeface="Wingdings" panose="05000000000000000000" pitchFamily="2" charset="2"/>
              <a:buChar char="Ø"/>
              <a:defRPr/>
            </a:pPr>
            <a:r>
              <a:rPr lang="en-US" sz="2400" dirty="0" smtClean="0"/>
              <a:t>Collapse of part of a volcano sliding into sea</a:t>
            </a:r>
          </a:p>
          <a:p>
            <a:pPr lvl="2">
              <a:buFont typeface="Wingdings" panose="05000000000000000000" pitchFamily="2" charset="2"/>
              <a:buChar char="Ø"/>
              <a:defRPr/>
            </a:pPr>
            <a:r>
              <a:rPr lang="en-US" sz="2400" dirty="0" smtClean="0"/>
              <a:t>Impact in the ocean of an extraterrestrial object such as an asteroid </a:t>
            </a:r>
          </a:p>
          <a:p>
            <a:pPr lvl="2">
              <a:defRPr/>
            </a:pPr>
            <a:endParaRPr lang="en-US" dirty="0" smtClean="0"/>
          </a:p>
        </p:txBody>
      </p:sp>
      <p:sp>
        <p:nvSpPr>
          <p:cNvPr id="3" name="Title 2"/>
          <p:cNvSpPr>
            <a:spLocks noGrp="1"/>
          </p:cNvSpPr>
          <p:nvPr>
            <p:ph type="title" idx="4294967295"/>
          </p:nvPr>
        </p:nvSpPr>
        <p:spPr>
          <a:xfrm>
            <a:off x="1143000" y="0"/>
            <a:ext cx="6934200" cy="1143000"/>
          </a:xfrm>
        </p:spPr>
        <p:txBody>
          <a:bodyPr/>
          <a:lstStyle/>
          <a:p>
            <a:pPr>
              <a:defRPr/>
            </a:pPr>
            <a:r>
              <a:rPr lang="en-US" dirty="0" smtClean="0"/>
              <a:t>Tsunamis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839200" cy="707886"/>
          </a:xfrm>
          <a:prstGeom prst="rect">
            <a:avLst/>
          </a:prstGeom>
        </p:spPr>
        <p:txBody>
          <a:bodyPr wrap="square">
            <a:spAutoFit/>
          </a:bodyPr>
          <a:lstStyle/>
          <a:p>
            <a:pPr lvl="0" algn="ctr" fontAlgn="auto">
              <a:spcAft>
                <a:spcPts val="0"/>
              </a:spcAft>
              <a:defRPr/>
            </a:pPr>
            <a:r>
              <a:rPr lang="en-US" sz="4000" dirty="0" smtClean="0">
                <a:solidFill>
                  <a:schemeClr val="tx1">
                    <a:lumMod val="85000"/>
                    <a:lumOff val="15000"/>
                  </a:schemeClr>
                </a:solidFill>
                <a:latin typeface="+mj-lt"/>
              </a:rPr>
              <a:t>How Do Earthquakes cause a Tsunami?</a:t>
            </a:r>
            <a:endParaRPr lang="en-US" sz="4000" dirty="0">
              <a:solidFill>
                <a:schemeClr val="tx1">
                  <a:lumMod val="85000"/>
                  <a:lumOff val="15000"/>
                </a:schemeClr>
              </a:solidFill>
              <a:latin typeface="+mj-lt"/>
            </a:endParaRPr>
          </a:p>
        </p:txBody>
      </p:sp>
      <p:sp>
        <p:nvSpPr>
          <p:cNvPr id="4" name="Text Placeholder 1"/>
          <p:cNvSpPr txBox="1">
            <a:spLocks/>
          </p:cNvSpPr>
          <p:nvPr/>
        </p:nvSpPr>
        <p:spPr>
          <a:xfrm>
            <a:off x="609600" y="1219200"/>
            <a:ext cx="7696200" cy="4530725"/>
          </a:xfrm>
          <a:prstGeom prst="rect">
            <a:avLst/>
          </a:prstGeom>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lvl="1" fontAlgn="auto">
              <a:spcAft>
                <a:spcPts val="0"/>
              </a:spcAft>
              <a:defRPr/>
            </a:pPr>
            <a:r>
              <a:rPr lang="en-US" sz="2400" b="1" u="sng" dirty="0" smtClean="0"/>
              <a:t>An earthquake can cause a tsunami by movement of the seafloor and by triggering a landslide</a:t>
            </a:r>
          </a:p>
          <a:p>
            <a:pPr lvl="2" fontAlgn="auto">
              <a:spcAft>
                <a:spcPts val="0"/>
              </a:spcAft>
              <a:buFont typeface="Wingdings" panose="05000000000000000000" pitchFamily="2" charset="2"/>
              <a:buChar char="Ø"/>
              <a:defRPr/>
            </a:pPr>
            <a:r>
              <a:rPr lang="en-US" sz="2400" dirty="0" smtClean="0"/>
              <a:t>Seafloor movement is the most common of these mechanisms</a:t>
            </a:r>
          </a:p>
          <a:p>
            <a:pPr lvl="2" fontAlgn="auto">
              <a:spcAft>
                <a:spcPts val="0"/>
              </a:spcAft>
              <a:buFont typeface="Wingdings" panose="05000000000000000000" pitchFamily="2" charset="2"/>
              <a:buChar char="Ø"/>
              <a:defRPr/>
            </a:pPr>
            <a:r>
              <a:rPr lang="en-US" sz="2400" dirty="0" smtClean="0"/>
              <a:t>Generally it takes a M7.5 earthquake to create enough displacement of the seafloor </a:t>
            </a:r>
          </a:p>
          <a:p>
            <a:pPr lvl="2" fontAlgn="auto">
              <a:spcAft>
                <a:spcPts val="0"/>
              </a:spcAft>
              <a:buFont typeface="Wingdings" panose="05000000000000000000" pitchFamily="2" charset="2"/>
              <a:buChar char="Ø"/>
              <a:defRPr/>
            </a:pPr>
            <a:r>
              <a:rPr lang="en-US" sz="2400" dirty="0" smtClean="0"/>
              <a:t>The displacement up or down begins a four-stage process that lead to landfall of tsunami waves reaching shore</a:t>
            </a:r>
          </a:p>
        </p:txBody>
      </p:sp>
    </p:spTree>
    <p:extLst>
      <p:ext uri="{BB962C8B-B14F-4D97-AF65-F5344CB8AC3E}">
        <p14:creationId xmlns:p14="http://schemas.microsoft.com/office/powerpoint/2010/main" val="6181849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8579</TotalTime>
  <Words>2282</Words>
  <Application>Microsoft Office PowerPoint</Application>
  <PresentationFormat>On-screen Show (4:3)</PresentationFormat>
  <Paragraphs>234</Paragraphs>
  <Slides>37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39" baseType="lpstr">
      <vt:lpstr>NewsPrint</vt:lpstr>
      <vt:lpstr>Packager Shell Object</vt:lpstr>
      <vt:lpstr>Tsunamis</vt:lpstr>
      <vt:lpstr>Learning Objectives</vt:lpstr>
      <vt:lpstr>Past Earthquakes and Tsunamis</vt:lpstr>
      <vt:lpstr>PowerPoint Presentation</vt:lpstr>
      <vt:lpstr>2004 Earthquake and Tsunami</vt:lpstr>
      <vt:lpstr>2011 Japanese Earthquake and Tsunami</vt:lpstr>
      <vt:lpstr>PowerPoint Presentation</vt:lpstr>
      <vt:lpstr>Tsunamis</vt:lpstr>
      <vt:lpstr>PowerPoint Presentation</vt:lpstr>
      <vt:lpstr>PowerPoint Presentation</vt:lpstr>
      <vt:lpstr>Tsunami Waves</vt:lpstr>
      <vt:lpstr>Tsunami Waves</vt:lpstr>
      <vt:lpstr>Tsunami Waves</vt:lpstr>
      <vt:lpstr>Tsunami Waves</vt:lpstr>
      <vt:lpstr>PowerPoint Presentation</vt:lpstr>
      <vt:lpstr>Landslides and Tsunamis</vt:lpstr>
      <vt:lpstr>Regions at Risk of Tsunamis</vt:lpstr>
      <vt:lpstr>Ranking the Tsunami Hazard Risk</vt:lpstr>
      <vt:lpstr>Ranking the Tsunami Hazard Risk</vt:lpstr>
      <vt:lpstr>PowerPoint Presentation</vt:lpstr>
      <vt:lpstr>Effects of Tsunamis and Linkages with other Hazards</vt:lpstr>
      <vt:lpstr>Effects of Tsunamis and Linkages with other Hazards</vt:lpstr>
      <vt:lpstr>Effects of Tsunamis and Linkages with other Hazards</vt:lpstr>
      <vt:lpstr>PowerPoint Presentation</vt:lpstr>
      <vt:lpstr>Natural Service of Tsunamis</vt:lpstr>
      <vt:lpstr>Human Interaction with Tsunamis</vt:lpstr>
      <vt:lpstr>Minimizing the Tsunami Hazard</vt:lpstr>
      <vt:lpstr>Minimizing the Tsunami Hazard</vt:lpstr>
      <vt:lpstr>Minimizing the Tsunami Hazard</vt:lpstr>
      <vt:lpstr>PowerPoint Presentation</vt:lpstr>
      <vt:lpstr>Minimizing the Tsunami Hazard</vt:lpstr>
      <vt:lpstr>Minimizing the Tsunami Hazard</vt:lpstr>
      <vt:lpstr>Minimizing the Tsunami Hazard</vt:lpstr>
      <vt:lpstr>Minimizing the Tsunami Hazard</vt:lpstr>
      <vt:lpstr>PowerPoint Presentation</vt:lpstr>
      <vt:lpstr>Perception and Personal Adjustment to Tsunami Hazard </vt:lpstr>
      <vt:lpstr>Perception and Personal Adjustment to Tsunami Hazard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Portraying the Earth</dc:title>
  <dc:creator>Cindy Clark</dc:creator>
  <cp:lastModifiedBy>Cindy Clark</cp:lastModifiedBy>
  <cp:revision>369</cp:revision>
  <dcterms:created xsi:type="dcterms:W3CDTF">2007-09-03T15:50:30Z</dcterms:created>
  <dcterms:modified xsi:type="dcterms:W3CDTF">2014-09-14T20:39:38Z</dcterms:modified>
</cp:coreProperties>
</file>